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14" r:id="rId1"/>
    <p:sldMasterId id="2147484026" r:id="rId2"/>
  </p:sldMasterIdLst>
  <p:notesMasterIdLst>
    <p:notesMasterId r:id="rId29"/>
  </p:notesMasterIdLst>
  <p:handoutMasterIdLst>
    <p:handoutMasterId r:id="rId30"/>
  </p:handoutMasterIdLst>
  <p:sldIdLst>
    <p:sldId id="981" r:id="rId3"/>
    <p:sldId id="1556" r:id="rId4"/>
    <p:sldId id="1557" r:id="rId5"/>
    <p:sldId id="1558" r:id="rId6"/>
    <p:sldId id="1560" r:id="rId7"/>
    <p:sldId id="1559" r:id="rId8"/>
    <p:sldId id="1561" r:id="rId9"/>
    <p:sldId id="1562" r:id="rId10"/>
    <p:sldId id="1563" r:id="rId11"/>
    <p:sldId id="1564" r:id="rId12"/>
    <p:sldId id="1566" r:id="rId13"/>
    <p:sldId id="1565" r:id="rId14"/>
    <p:sldId id="1449" r:id="rId15"/>
    <p:sldId id="1480" r:id="rId16"/>
    <p:sldId id="1482" r:id="rId17"/>
    <p:sldId id="1483" r:id="rId18"/>
    <p:sldId id="1484" r:id="rId19"/>
    <p:sldId id="1485" r:id="rId20"/>
    <p:sldId id="1486" r:id="rId21"/>
    <p:sldId id="1458" r:id="rId22"/>
    <p:sldId id="1039" r:id="rId23"/>
    <p:sldId id="1474" r:id="rId24"/>
    <p:sldId id="1471" r:id="rId25"/>
    <p:sldId id="1472" r:id="rId26"/>
    <p:sldId id="1487" r:id="rId27"/>
    <p:sldId id="1489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79" autoAdjust="0"/>
    <p:restoredTop sz="94161"/>
  </p:normalViewPr>
  <p:slideViewPr>
    <p:cSldViewPr snapToGrid="0" snapToObjects="1">
      <p:cViewPr varScale="1">
        <p:scale>
          <a:sx n="88" d="100"/>
          <a:sy n="88" d="100"/>
        </p:scale>
        <p:origin x="86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90CDF6-1DED-1F4F-86DC-988338FC32BD}" type="datetimeFigureOut">
              <a:rPr lang="fr-FR" smtClean="0"/>
              <a:t>22/11/2020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1A37B2-B2D4-B04A-9E77-CB7EF5D541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96442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C74153-0110-D048-9462-6DC0CDCAF890}" type="datetimeFigureOut">
              <a:rPr lang="fr-FR" smtClean="0"/>
              <a:t>22/11/2020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05CE98-CF60-444D-8BBB-7445E249DA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31244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9A1D818-4746-D24C-A0C3-8FCEF99C2020}" type="datetime1">
              <a:rPr lang="fr-FR" smtClean="0"/>
              <a:t>22/11/2020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‹N°›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794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71759-203D-644D-A1E2-512D2689DB86}" type="datetime1">
              <a:rPr lang="fr-FR" smtClean="0"/>
              <a:t>22/11/2020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64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E154E-F85F-284B-A934-C5F73FA818A1}" type="datetime1">
              <a:rPr lang="fr-FR" smtClean="0"/>
              <a:t>22/11/2020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97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800">
                <a:solidFill>
                  <a:srgbClr val="7F7F7F"/>
                </a:solidFill>
                <a:latin typeface="Avenir Medium"/>
                <a:cs typeface="Avenir Medium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>
                <a:solidFill>
                  <a:srgbClr val="000000"/>
                </a:solidFill>
              </a:rPr>
              <a:t>Sciences et Technologies de la Musique et du Son — UMR 9912 — IRCAM, CNRS, Sorbonne Université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C00DB6-3B57-C348-825D-31DA8A40A41C}" type="slidenum">
              <a:rPr lang="fr-FR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fr-FR">
              <a:solidFill>
                <a:srgbClr val="000000"/>
              </a:solidFill>
              <a:latin typeface="Times" charset="0"/>
            </a:endParaRPr>
          </a:p>
        </p:txBody>
      </p:sp>
      <p:grpSp>
        <p:nvGrpSpPr>
          <p:cNvPr id="12" name="Grouper 11"/>
          <p:cNvGrpSpPr/>
          <p:nvPr userDrawn="1"/>
        </p:nvGrpSpPr>
        <p:grpSpPr>
          <a:xfrm>
            <a:off x="5292080" y="188640"/>
            <a:ext cx="3689998" cy="576064"/>
            <a:chOff x="1331640" y="332656"/>
            <a:chExt cx="5760640" cy="899323"/>
          </a:xfrm>
        </p:grpSpPr>
        <p:pic>
          <p:nvPicPr>
            <p:cNvPr id="7" name="CNRS-filtered.jpg"/>
            <p:cNvPicPr/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83678" y="392080"/>
              <a:ext cx="780474" cy="78047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Image 7" descr="Ministère_de_la_culture_logo.svg.png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55949" y="392080"/>
              <a:ext cx="631848" cy="780474"/>
            </a:xfrm>
            <a:prstGeom prst="rect">
              <a:avLst/>
            </a:prstGeom>
          </p:spPr>
        </p:pic>
        <p:pic>
          <p:nvPicPr>
            <p:cNvPr id="9" name="Image 8" descr="Ircam.gif"/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1640" y="332656"/>
              <a:ext cx="1528428" cy="899323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60032" y="472641"/>
              <a:ext cx="2232248" cy="6193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66364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1000" y="42292"/>
            <a:ext cx="8439472" cy="650404"/>
          </a:xfrm>
        </p:spPr>
        <p:txBody>
          <a:bodyPr/>
          <a:lstStyle>
            <a:lvl1pPr>
              <a:defRPr sz="2600">
                <a:latin typeface="Avenir Heavy"/>
                <a:cs typeface="Avenir Heavy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1200"/>
              </a:spcBef>
              <a:defRPr sz="2400" b="0" i="0">
                <a:solidFill>
                  <a:srgbClr val="494949"/>
                </a:solidFill>
                <a:latin typeface="Avenir Heavy"/>
                <a:cs typeface="Avenir Heavy"/>
              </a:defRPr>
            </a:lvl1pPr>
            <a:lvl2pPr>
              <a:defRPr b="0" i="0">
                <a:solidFill>
                  <a:srgbClr val="494949"/>
                </a:solidFill>
                <a:latin typeface="Avenir Medium"/>
                <a:cs typeface="Avenir Medium"/>
              </a:defRPr>
            </a:lvl2pPr>
            <a:lvl3pPr>
              <a:defRPr b="0" i="0">
                <a:solidFill>
                  <a:srgbClr val="515151"/>
                </a:solidFill>
                <a:latin typeface="Avenir Book"/>
                <a:cs typeface="Avenir Book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Helvetica Neue UltraLight"/>
                <a:cs typeface="Helvetica Neue UltraLight"/>
              </a:defRPr>
            </a:lvl1pPr>
          </a:lstStyle>
          <a:p>
            <a:pPr>
              <a:defRPr/>
            </a:pPr>
            <a:r>
              <a:rPr lang="fr-FR" dirty="0">
                <a:solidFill>
                  <a:srgbClr val="000000"/>
                </a:solidFill>
              </a:rPr>
              <a:t>Sciences et Technologies de la Musique et du Son — UMR 9912 — IRCAM, CNRS, Sorbonne Université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593594-A9D4-E245-8F0F-9E60DFE3665F}" type="slidenum">
              <a:rPr lang="fr-FR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000000"/>
              </a:solidFill>
              <a:latin typeface="Times" charset="0"/>
            </a:endParaRPr>
          </a:p>
        </p:txBody>
      </p:sp>
      <p:cxnSp>
        <p:nvCxnSpPr>
          <p:cNvPr id="7" name="Connecteur droit 6"/>
          <p:cNvCxnSpPr/>
          <p:nvPr userDrawn="1"/>
        </p:nvCxnSpPr>
        <p:spPr bwMode="auto">
          <a:xfrm>
            <a:off x="395536" y="692696"/>
            <a:ext cx="8496944" cy="0"/>
          </a:xfrm>
          <a:prstGeom prst="line">
            <a:avLst/>
          </a:prstGeom>
          <a:solidFill>
            <a:schemeClr val="accent1"/>
          </a:solidFill>
          <a:ln w="6350" cap="flat" cmpd="sng" algn="ctr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00000">
                  <a:srgbClr val="FFFF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Connecteur droit 7"/>
          <p:cNvCxnSpPr/>
          <p:nvPr userDrawn="1"/>
        </p:nvCxnSpPr>
        <p:spPr bwMode="auto">
          <a:xfrm>
            <a:off x="467544" y="6669360"/>
            <a:ext cx="8664051" cy="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00000">
                  <a:srgbClr val="FFFFFF"/>
                </a:gs>
              </a:gsLst>
              <a:lin ang="10800000" scaled="0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3823382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Avenir Medium"/>
                <a:cs typeface="Avenir Medium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Helvetica Neue UltraLight"/>
                <a:cs typeface="Helvetica Neue UltraLight"/>
              </a:defRPr>
            </a:lvl1pPr>
          </a:lstStyle>
          <a:p>
            <a:pPr>
              <a:defRPr/>
            </a:pPr>
            <a:r>
              <a:rPr lang="fr-FR" dirty="0">
                <a:solidFill>
                  <a:srgbClr val="000000"/>
                </a:solidFill>
              </a:rPr>
              <a:t>Sciences et Technologies de la Musique et du Son — UMR 9912 — IRCAM, CNRS, Sorbonne Université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097C14-E7D4-414B-BF34-B8DA4B006CB6}" type="slidenum">
              <a:rPr lang="fr-FR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fr-FR">
              <a:solidFill>
                <a:srgbClr val="000000"/>
              </a:solidFill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3596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>
                <a:solidFill>
                  <a:srgbClr val="000000"/>
                </a:solidFill>
              </a:rPr>
              <a:t>Sciences et Technologies de la Musique et du Son — UMR 9912 — IRCAM, CNRS, Sorbonne Université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6DA81E-C27B-2E4E-B460-B4C0B12D21E9}" type="slidenum">
              <a:rPr lang="fr-FR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fr-FR">
              <a:solidFill>
                <a:srgbClr val="000000"/>
              </a:solidFill>
              <a:latin typeface="Times" charset="0"/>
            </a:endParaRPr>
          </a:p>
        </p:txBody>
      </p:sp>
      <p:cxnSp>
        <p:nvCxnSpPr>
          <p:cNvPr id="5" name="Connecteur droit 4"/>
          <p:cNvCxnSpPr/>
          <p:nvPr userDrawn="1"/>
        </p:nvCxnSpPr>
        <p:spPr bwMode="auto">
          <a:xfrm>
            <a:off x="395536" y="692696"/>
            <a:ext cx="8496944" cy="0"/>
          </a:xfrm>
          <a:prstGeom prst="line">
            <a:avLst/>
          </a:prstGeom>
          <a:solidFill>
            <a:schemeClr val="accent1"/>
          </a:solidFill>
          <a:ln w="6350" cap="flat" cmpd="sng" algn="ctr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00000">
                  <a:srgbClr val="FFFF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Connecteur droit 5"/>
          <p:cNvCxnSpPr/>
          <p:nvPr userDrawn="1"/>
        </p:nvCxnSpPr>
        <p:spPr bwMode="auto">
          <a:xfrm>
            <a:off x="467544" y="6669360"/>
            <a:ext cx="8664051" cy="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00000">
                  <a:srgbClr val="FFFFFF"/>
                </a:gs>
              </a:gsLst>
              <a:lin ang="10800000" scaled="0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7153697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dirty="0">
                <a:solidFill>
                  <a:srgbClr val="000000"/>
                </a:solidFill>
              </a:rPr>
              <a:t>Sciences et Technologies de la Musique et du Son — UMR 9912 — IRCAM, CNRS, Sorbonne Université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6B4FB0-9FD6-E845-AF4A-E161446A5F2D}" type="slidenum">
              <a:rPr lang="fr-FR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fr-FR">
              <a:solidFill>
                <a:srgbClr val="000000"/>
              </a:solidFill>
              <a:latin typeface="Times" charset="0"/>
            </a:endParaRPr>
          </a:p>
        </p:txBody>
      </p:sp>
      <p:cxnSp>
        <p:nvCxnSpPr>
          <p:cNvPr id="5" name="Connecteur droit 4"/>
          <p:cNvCxnSpPr/>
          <p:nvPr userDrawn="1"/>
        </p:nvCxnSpPr>
        <p:spPr bwMode="auto">
          <a:xfrm>
            <a:off x="444453" y="6669360"/>
            <a:ext cx="8664051" cy="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00000">
                  <a:srgbClr val="FFFFFF"/>
                </a:gs>
              </a:gsLst>
              <a:lin ang="10800000" scaled="0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7495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D0BC8-B7EC-604B-9F53-D0AF4A3B15BF}" type="datetime1">
              <a:rPr lang="fr-FR" smtClean="0"/>
              <a:t>22/11/2020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88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6980039D-9F81-A34A-87D2-FC40565892E1}" type="datetime1">
              <a:rPr lang="fr-FR" smtClean="0"/>
              <a:t>22/11/2020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‹N°›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766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31A19-73C1-8549-A658-7650A2D6F27E}" type="datetime1">
              <a:rPr lang="fr-FR" smtClean="0"/>
              <a:t>22/11/2020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858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027F-AC59-564C-83AA-4127523CE381}" type="datetime1">
              <a:rPr lang="fr-FR" smtClean="0"/>
              <a:t>22/11/2020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0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2AFC5-3B56-6845-B410-8BA34FB14D78}" type="datetime1">
              <a:rPr lang="fr-FR" smtClean="0"/>
              <a:t>22/11/2020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36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9D560-D8E7-684F-8750-B6B53D0F1B4C}" type="datetime1">
              <a:rPr lang="fr-FR" smtClean="0"/>
              <a:t>22/11/2020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50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914B2-7C7D-6346-A8E1-C75A3002EAC1}" type="datetime1">
              <a:rPr lang="fr-FR" smtClean="0"/>
              <a:t>22/11/2020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150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91556-0F62-E341-902C-3F6EA0B13DE4}" type="datetime1">
              <a:rPr lang="fr-FR" smtClean="0"/>
              <a:t>22/11/2020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398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57092-B69F-DC49-8C41-E091996A4D91}" type="datetime1">
              <a:rPr lang="fr-FR" smtClean="0"/>
              <a:t>22/11/2020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133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4016" r:id="rId2"/>
    <p:sldLayoutId id="2147484017" r:id="rId3"/>
    <p:sldLayoutId id="2147484018" r:id="rId4"/>
    <p:sldLayoutId id="2147484019" r:id="rId5"/>
    <p:sldLayoutId id="2147484020" r:id="rId6"/>
    <p:sldLayoutId id="2147484021" r:id="rId7"/>
    <p:sldLayoutId id="2147484022" r:id="rId8"/>
    <p:sldLayoutId id="2147484023" r:id="rId9"/>
    <p:sldLayoutId id="2147484024" r:id="rId10"/>
    <p:sldLayoutId id="2147484025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42292"/>
            <a:ext cx="6781800" cy="65040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et modifiez le titre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187450" y="6669360"/>
            <a:ext cx="7128966" cy="18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900" b="0" i="0">
                <a:latin typeface="Helvetica Neue UltraLight"/>
                <a:cs typeface="Helvetica Neue UltraLight"/>
              </a:defRPr>
            </a:lvl1pPr>
          </a:lstStyle>
          <a:p>
            <a:pPr>
              <a:defRPr/>
            </a:pPr>
            <a:r>
              <a:rPr lang="fr-FR" dirty="0">
                <a:solidFill>
                  <a:srgbClr val="000000"/>
                </a:solidFill>
              </a:rPr>
              <a:t>Sciences et Technologies de la Musique et du Son — UMR 9912 — IRCAM, CNRS, Sorbonne Université</a:t>
            </a:r>
          </a:p>
          <a:p>
            <a:pPr>
              <a:defRPr/>
            </a:pP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8350" y="6669360"/>
            <a:ext cx="762000" cy="18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 b="0" i="0">
                <a:latin typeface="Helvetica Neue UltraLight"/>
                <a:cs typeface="Helvetica Neue UltraLight"/>
              </a:defRPr>
            </a:lvl1pPr>
          </a:lstStyle>
          <a:p>
            <a:pPr>
              <a:defRPr/>
            </a:pPr>
            <a:fld id="{CE5206F7-0300-2F48-A510-6BEE18877DF3}" type="slidenum">
              <a:rPr lang="fr-FR" smtClean="0">
                <a:solidFill>
                  <a:srgbClr val="000000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95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6A69C6"/>
          </a:solidFill>
          <a:latin typeface="Avenir Heavy"/>
          <a:ea typeface="ＭＳ Ｐゴシック" charset="-128"/>
          <a:cs typeface="Avenir Heavy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077D1"/>
          </a:solidFill>
          <a:latin typeface="Arial" pitchFamily="-112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077D1"/>
          </a:solidFill>
          <a:latin typeface="Arial" pitchFamily="-112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077D1"/>
          </a:solidFill>
          <a:latin typeface="Arial" pitchFamily="-112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077D1"/>
          </a:solidFill>
          <a:latin typeface="Arial" pitchFamily="-112" charset="0"/>
          <a:ea typeface="ＭＳ Ｐゴシック" charset="-128"/>
          <a:cs typeface="ＭＳ Ｐゴシック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-112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-112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-112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ＭＳ Ｐゴシック" pitchFamily="-112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112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ＭＳ Ｐゴシック" pitchFamily="-112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ＭＳ Ｐゴシック" pitchFamily="-112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mailto:esling@ircam.fr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50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7" Type="http://schemas.openxmlformats.org/officeDocument/2006/relationships/image" Target="../media/image55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3" Type="http://schemas.openxmlformats.org/officeDocument/2006/relationships/image" Target="../media/image56.png"/><Relationship Id="rId7" Type="http://schemas.openxmlformats.org/officeDocument/2006/relationships/image" Target="../media/image60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emf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emf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emf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3.emf"/><Relationship Id="rId4" Type="http://schemas.openxmlformats.org/officeDocument/2006/relationships/image" Target="../media/image69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3" Type="http://schemas.openxmlformats.org/officeDocument/2006/relationships/image" Target="../media/image66.emf"/><Relationship Id="rId7" Type="http://schemas.openxmlformats.org/officeDocument/2006/relationships/image" Target="../media/image72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1.emf"/><Relationship Id="rId5" Type="http://schemas.openxmlformats.org/officeDocument/2006/relationships/image" Target="../media/image68.emf"/><Relationship Id="rId10" Type="http://schemas.openxmlformats.org/officeDocument/2006/relationships/image" Target="../media/image75.emf"/><Relationship Id="rId4" Type="http://schemas.openxmlformats.org/officeDocument/2006/relationships/image" Target="../media/image70.emf"/><Relationship Id="rId9" Type="http://schemas.openxmlformats.org/officeDocument/2006/relationships/image" Target="../media/image7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8.emf"/><Relationship Id="rId4" Type="http://schemas.openxmlformats.org/officeDocument/2006/relationships/image" Target="../media/image7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3" Type="http://schemas.openxmlformats.org/officeDocument/2006/relationships/image" Target="../media/image76.png"/><Relationship Id="rId7" Type="http://schemas.openxmlformats.org/officeDocument/2006/relationships/image" Target="../media/image80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9.emf"/><Relationship Id="rId5" Type="http://schemas.openxmlformats.org/officeDocument/2006/relationships/image" Target="../media/image78.emf"/><Relationship Id="rId10" Type="http://schemas.openxmlformats.org/officeDocument/2006/relationships/image" Target="../media/image83.emf"/><Relationship Id="rId4" Type="http://schemas.openxmlformats.org/officeDocument/2006/relationships/image" Target="../media/image77.png"/><Relationship Id="rId9" Type="http://schemas.openxmlformats.org/officeDocument/2006/relationships/image" Target="../media/image82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3" Type="http://schemas.openxmlformats.org/officeDocument/2006/relationships/image" Target="../media/image85.emf"/><Relationship Id="rId7" Type="http://schemas.openxmlformats.org/officeDocument/2006/relationships/image" Target="../media/image89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8.emf"/><Relationship Id="rId5" Type="http://schemas.openxmlformats.org/officeDocument/2006/relationships/image" Target="../media/image87.emf"/><Relationship Id="rId4" Type="http://schemas.openxmlformats.org/officeDocument/2006/relationships/image" Target="../media/image86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emf"/><Relationship Id="rId3" Type="http://schemas.openxmlformats.org/officeDocument/2006/relationships/image" Target="../media/image91.emf"/><Relationship Id="rId7" Type="http://schemas.openxmlformats.org/officeDocument/2006/relationships/image" Target="../media/image95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4.emf"/><Relationship Id="rId5" Type="http://schemas.openxmlformats.org/officeDocument/2006/relationships/image" Target="../media/image93.emf"/><Relationship Id="rId4" Type="http://schemas.openxmlformats.org/officeDocument/2006/relationships/image" Target="../media/image9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0.emf"/><Relationship Id="rId5" Type="http://schemas.openxmlformats.org/officeDocument/2006/relationships/image" Target="../media/image99.emf"/><Relationship Id="rId4" Type="http://schemas.openxmlformats.org/officeDocument/2006/relationships/image" Target="../media/image98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3" Type="http://schemas.openxmlformats.org/officeDocument/2006/relationships/image" Target="../media/image97.emf"/><Relationship Id="rId7" Type="http://schemas.openxmlformats.org/officeDocument/2006/relationships/image" Target="../media/image103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2.emf"/><Relationship Id="rId5" Type="http://schemas.openxmlformats.org/officeDocument/2006/relationships/image" Target="../media/image101.png"/><Relationship Id="rId4" Type="http://schemas.openxmlformats.org/officeDocument/2006/relationships/image" Target="../media/image98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emf"/><Relationship Id="rId3" Type="http://schemas.openxmlformats.org/officeDocument/2006/relationships/image" Target="../media/image105.emf"/><Relationship Id="rId7" Type="http://schemas.openxmlformats.org/officeDocument/2006/relationships/image" Target="../media/image10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11.png"/><Relationship Id="rId7" Type="http://schemas.openxmlformats.org/officeDocument/2006/relationships/image" Target="../media/image115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4.png"/><Relationship Id="rId11" Type="http://schemas.openxmlformats.org/officeDocument/2006/relationships/image" Target="../media/image106.emf"/><Relationship Id="rId5" Type="http://schemas.openxmlformats.org/officeDocument/2006/relationships/image" Target="../media/image113.png"/><Relationship Id="rId10" Type="http://schemas.openxmlformats.org/officeDocument/2006/relationships/image" Target="../media/image109.png"/><Relationship Id="rId4" Type="http://schemas.openxmlformats.org/officeDocument/2006/relationships/image" Target="../media/image112.emf"/><Relationship Id="rId9" Type="http://schemas.openxmlformats.org/officeDocument/2006/relationships/image" Target="../media/image10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8.tiff"/><Relationship Id="rId7" Type="http://schemas.openxmlformats.org/officeDocument/2006/relationships/image" Target="../media/image26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10" Type="http://schemas.openxmlformats.org/officeDocument/2006/relationships/image" Target="../media/image29.emf"/><Relationship Id="rId4" Type="http://schemas.openxmlformats.org/officeDocument/2006/relationships/image" Target="../media/image23.emf"/><Relationship Id="rId9" Type="http://schemas.openxmlformats.org/officeDocument/2006/relationships/image" Target="../media/image28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12" Type="http://schemas.openxmlformats.org/officeDocument/2006/relationships/image" Target="../media/image36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emf"/><Relationship Id="rId11" Type="http://schemas.openxmlformats.org/officeDocument/2006/relationships/image" Target="../media/image35.emf"/><Relationship Id="rId5" Type="http://schemas.openxmlformats.org/officeDocument/2006/relationships/image" Target="../media/image8.tiff"/><Relationship Id="rId10" Type="http://schemas.openxmlformats.org/officeDocument/2006/relationships/image" Target="../media/image34.emf"/><Relationship Id="rId4" Type="http://schemas.openxmlformats.org/officeDocument/2006/relationships/image" Target="../media/image28.emf"/><Relationship Id="rId9" Type="http://schemas.openxmlformats.org/officeDocument/2006/relationships/image" Target="../media/image33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7.emf"/><Relationship Id="rId7" Type="http://schemas.openxmlformats.org/officeDocument/2006/relationships/image" Target="../media/image41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emf"/><Relationship Id="rId11" Type="http://schemas.openxmlformats.org/officeDocument/2006/relationships/image" Target="../media/image45.emf"/><Relationship Id="rId5" Type="http://schemas.openxmlformats.org/officeDocument/2006/relationships/image" Target="../media/image39.emf"/><Relationship Id="rId10" Type="http://schemas.openxmlformats.org/officeDocument/2006/relationships/image" Target="../media/image44.emf"/><Relationship Id="rId4" Type="http://schemas.openxmlformats.org/officeDocument/2006/relationships/image" Target="../media/image38.emf"/><Relationship Id="rId9" Type="http://schemas.openxmlformats.org/officeDocument/2006/relationships/image" Target="../media/image4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527555"/>
            <a:ext cx="7772400" cy="1470025"/>
          </a:xfrm>
        </p:spPr>
        <p:txBody>
          <a:bodyPr>
            <a:normAutofit/>
          </a:bodyPr>
          <a:lstStyle/>
          <a:p>
            <a:r>
              <a:rPr lang="fr-FR" sz="4800" dirty="0"/>
              <a:t>Music Machine Learning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791326"/>
            <a:ext cx="6400800" cy="1752600"/>
          </a:xfrm>
        </p:spPr>
        <p:txBody>
          <a:bodyPr>
            <a:normAutofit/>
          </a:bodyPr>
          <a:lstStyle/>
          <a:p>
            <a:r>
              <a:rPr lang="fr-FR" dirty="0"/>
              <a:t>Master ATIAM - Informatique</a:t>
            </a:r>
          </a:p>
          <a:p>
            <a:pPr>
              <a:lnSpc>
                <a:spcPct val="80000"/>
              </a:lnSpc>
            </a:pPr>
            <a:r>
              <a:rPr lang="fr-FR" sz="2200" b="1" dirty="0"/>
              <a:t>Philippe Esling</a:t>
            </a:r>
            <a:r>
              <a:rPr lang="fr-FR" sz="2200" dirty="0"/>
              <a:t> (</a:t>
            </a:r>
            <a:r>
              <a:rPr lang="fr-FR" sz="2200" dirty="0">
                <a:hlinkClick r:id="rId2"/>
              </a:rPr>
              <a:t>esling@ircam.fr</a:t>
            </a:r>
            <a:r>
              <a:rPr lang="fr-FR" sz="2200" dirty="0"/>
              <a:t>)</a:t>
            </a:r>
          </a:p>
          <a:p>
            <a:pPr>
              <a:lnSpc>
                <a:spcPct val="80000"/>
              </a:lnSpc>
              <a:spcBef>
                <a:spcPts val="800"/>
              </a:spcBef>
            </a:pPr>
            <a:r>
              <a:rPr lang="fr-FR" sz="2200" dirty="0"/>
              <a:t>Maître de conférences – UPMC</a:t>
            </a:r>
          </a:p>
          <a:p>
            <a:pPr>
              <a:spcBef>
                <a:spcPts val="800"/>
              </a:spcBef>
            </a:pPr>
            <a:r>
              <a:rPr lang="fr-FR" sz="1400" dirty="0"/>
              <a:t>Equipe représentations musicales (IRCAM, Paris)</a:t>
            </a:r>
          </a:p>
        </p:txBody>
      </p:sp>
      <p:pic>
        <p:nvPicPr>
          <p:cNvPr id="5" name="Image 4" descr="logo_irc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840" y="5388705"/>
            <a:ext cx="1106924" cy="1068565"/>
          </a:xfrm>
          <a:prstGeom prst="rect">
            <a:avLst/>
          </a:prstGeom>
        </p:spPr>
      </p:pic>
      <p:pic>
        <p:nvPicPr>
          <p:cNvPr id="6" name="Image 5" descr="logoumpc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678" y="5804090"/>
            <a:ext cx="1243206" cy="432958"/>
          </a:xfrm>
          <a:prstGeom prst="rect">
            <a:avLst/>
          </a:prstGeom>
        </p:spPr>
      </p:pic>
      <p:pic>
        <p:nvPicPr>
          <p:cNvPr id="7" name="Image 6" descr="179db2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186" y="5758086"/>
            <a:ext cx="957924" cy="478962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1516895" y="2844726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re 1"/>
          <p:cNvSpPr txBox="1">
            <a:spLocks/>
          </p:cNvSpPr>
          <p:nvPr/>
        </p:nvSpPr>
        <p:spPr>
          <a:xfrm>
            <a:off x="697090" y="256894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VIII – </a:t>
            </a:r>
            <a:r>
              <a:rPr lang="fr-FR" sz="3600" dirty="0" err="1"/>
              <a:t>Approximate</a:t>
            </a:r>
            <a:r>
              <a:rPr lang="fr-FR" sz="3600" dirty="0"/>
              <a:t> </a:t>
            </a:r>
            <a:r>
              <a:rPr lang="fr-FR" sz="3600"/>
              <a:t>inference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1847757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>
                <a:latin typeface="Kohinoor Devanagari Semibold"/>
                <a:cs typeface="Kohinoor Devanagari Semibold"/>
              </a:rPr>
              <a:t>Gibbs </a:t>
            </a:r>
            <a:r>
              <a:rPr lang="fr-FR" b="0" dirty="0" err="1">
                <a:latin typeface="Kohinoor Devanagari Semibold"/>
                <a:cs typeface="Kohinoor Devanagari Semibold"/>
              </a:rPr>
              <a:t>sampling</a:t>
            </a:r>
            <a:endParaRPr lang="fr-FR" b="0" dirty="0">
              <a:latin typeface="Kohinoor Devanagari Semibold"/>
              <a:cs typeface="Kohinoor Devanagari Semibold"/>
            </a:endParaRP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2BD4FCC2-E36B-DC4D-859D-734538AE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" y="2842"/>
            <a:ext cx="0" cy="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CCA3C93-373F-2A4F-995C-5272E8077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254" y="1685106"/>
            <a:ext cx="3382965" cy="59931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A84D0B4-BAAE-4D4D-9D63-A009DC186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857" y="2456094"/>
            <a:ext cx="1422581" cy="36431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3B44F14-EE9E-364A-B1CC-76B37A58E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7558" y="3364694"/>
            <a:ext cx="3319880" cy="108822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DF7BFED-461E-D44E-9AA9-980D7AB1D8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9474" y="5982974"/>
            <a:ext cx="5677705" cy="63259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7E301FA-AAF7-604E-9C59-B71D29F7B59D}"/>
              </a:ext>
            </a:extLst>
          </p:cNvPr>
          <p:cNvSpPr/>
          <p:nvPr/>
        </p:nvSpPr>
        <p:spPr>
          <a:xfrm>
            <a:off x="381000" y="813865"/>
            <a:ext cx="91314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 err="1"/>
              <a:t>Easiest</a:t>
            </a:r>
            <a:r>
              <a:rPr lang="fr-FR" sz="2000" dirty="0"/>
              <a:t> </a:t>
            </a:r>
            <a:r>
              <a:rPr lang="fr-FR" sz="2000" dirty="0" err="1"/>
              <a:t>method</a:t>
            </a:r>
            <a:r>
              <a:rPr lang="fr-FR" sz="2000" dirty="0"/>
              <a:t> to </a:t>
            </a:r>
            <a:r>
              <a:rPr lang="fr-FR" sz="2000" dirty="0" err="1"/>
              <a:t>construct</a:t>
            </a:r>
            <a:r>
              <a:rPr lang="fr-FR" sz="2000" dirty="0"/>
              <a:t> Markov </a:t>
            </a:r>
            <a:r>
              <a:rPr lang="fr-FR" sz="2000" dirty="0" err="1"/>
              <a:t>chains</a:t>
            </a:r>
            <a:r>
              <a:rPr lang="fr-FR" sz="2000" dirty="0"/>
              <a:t> to </a:t>
            </a:r>
            <a:r>
              <a:rPr lang="fr-FR" sz="2000" dirty="0" err="1"/>
              <a:t>sample</a:t>
            </a:r>
            <a:r>
              <a:rPr lang="fr-FR" sz="2000" dirty="0"/>
              <a:t> </a:t>
            </a:r>
            <a:r>
              <a:rPr lang="fr-FR" sz="2000" dirty="0" err="1"/>
              <a:t>from</a:t>
            </a:r>
            <a:r>
              <a:rPr lang="fr-FR" sz="2000" dirty="0"/>
              <a:t> a distribution.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C985931-7F40-4F4D-8F58-629361F355F4}"/>
              </a:ext>
            </a:extLst>
          </p:cNvPr>
          <p:cNvSpPr/>
          <p:nvPr/>
        </p:nvSpPr>
        <p:spPr>
          <a:xfrm>
            <a:off x="381000" y="1193793"/>
            <a:ext cx="91314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/>
              <a:t>Say </a:t>
            </a:r>
            <a:r>
              <a:rPr lang="fr-FR" sz="2000" dirty="0" err="1"/>
              <a:t>we</a:t>
            </a:r>
            <a:r>
              <a:rPr lang="fr-FR" sz="2000" dirty="0"/>
              <a:t> have a distribution up to </a:t>
            </a:r>
            <a:r>
              <a:rPr lang="fr-FR" sz="2000" dirty="0" err="1"/>
              <a:t>normalization</a:t>
            </a:r>
            <a:endParaRPr lang="fr-FR" sz="2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155CE4-6128-F748-B538-ADECBEA79395}"/>
              </a:ext>
            </a:extLst>
          </p:cNvPr>
          <p:cNvSpPr/>
          <p:nvPr/>
        </p:nvSpPr>
        <p:spPr>
          <a:xfrm>
            <a:off x="381000" y="2458596"/>
            <a:ext cx="65247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/>
              <a:t>If </a:t>
            </a:r>
            <a:r>
              <a:rPr lang="fr-FR" sz="2000" dirty="0" err="1"/>
              <a:t>we</a:t>
            </a:r>
            <a:r>
              <a:rPr lang="fr-FR" sz="2000" dirty="0"/>
              <a:t> </a:t>
            </a:r>
            <a:r>
              <a:rPr lang="fr-FR" sz="2000" dirty="0" err="1"/>
              <a:t>start</a:t>
            </a:r>
            <a:r>
              <a:rPr lang="fr-FR" sz="2000" dirty="0"/>
              <a:t> </a:t>
            </a:r>
            <a:r>
              <a:rPr lang="fr-FR" sz="2000" dirty="0" err="1"/>
              <a:t>from</a:t>
            </a:r>
            <a:r>
              <a:rPr lang="fr-FR" sz="2000" dirty="0"/>
              <a:t> a </a:t>
            </a:r>
            <a:r>
              <a:rPr lang="fr-FR" sz="2000" dirty="0" err="1"/>
              <a:t>given</a:t>
            </a:r>
            <a:r>
              <a:rPr lang="fr-FR" sz="2000" dirty="0"/>
              <a:t> (</a:t>
            </a:r>
            <a:r>
              <a:rPr lang="fr-FR" sz="2000" dirty="0" err="1"/>
              <a:t>random</a:t>
            </a:r>
            <a:r>
              <a:rPr lang="fr-FR" sz="2000" dirty="0"/>
              <a:t>) point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AD95BC-C43D-5040-87AE-43D2405B656C}"/>
              </a:ext>
            </a:extLst>
          </p:cNvPr>
          <p:cNvSpPr/>
          <p:nvPr/>
        </p:nvSpPr>
        <p:spPr>
          <a:xfrm>
            <a:off x="381000" y="2897997"/>
            <a:ext cx="65247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 err="1"/>
              <a:t>We</a:t>
            </a:r>
            <a:r>
              <a:rPr lang="fr-FR" sz="2000" dirty="0"/>
              <a:t> </a:t>
            </a:r>
            <a:r>
              <a:rPr lang="fr-FR" sz="2000" dirty="0" err="1"/>
              <a:t>can</a:t>
            </a:r>
            <a:r>
              <a:rPr lang="fr-FR" sz="2000" dirty="0"/>
              <a:t> </a:t>
            </a:r>
            <a:r>
              <a:rPr lang="fr-FR" sz="2000" dirty="0" err="1"/>
              <a:t>start</a:t>
            </a:r>
            <a:r>
              <a:rPr lang="fr-FR" sz="2000" dirty="0"/>
              <a:t> by </a:t>
            </a:r>
            <a:r>
              <a:rPr lang="fr-FR" sz="2000" dirty="0" err="1"/>
              <a:t>sampling</a:t>
            </a:r>
            <a:r>
              <a:rPr lang="fr-FR" sz="2000" dirty="0"/>
              <a:t> one dimension at a time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8BF0263-E4E8-B248-A570-5F420237F3B1}"/>
              </a:ext>
            </a:extLst>
          </p:cNvPr>
          <p:cNvSpPr/>
          <p:nvPr/>
        </p:nvSpPr>
        <p:spPr>
          <a:xfrm>
            <a:off x="380999" y="4499530"/>
            <a:ext cx="65247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 err="1"/>
              <a:t>Then</a:t>
            </a:r>
            <a:r>
              <a:rPr lang="fr-FR" sz="2000" dirty="0"/>
              <a:t>, </a:t>
            </a:r>
            <a:r>
              <a:rPr lang="fr-FR" sz="2000" dirty="0" err="1"/>
              <a:t>we</a:t>
            </a:r>
            <a:r>
              <a:rPr lang="fr-FR" sz="2000" dirty="0"/>
              <a:t> </a:t>
            </a:r>
            <a:r>
              <a:rPr lang="fr-FR" sz="2000" dirty="0" err="1"/>
              <a:t>can</a:t>
            </a:r>
            <a:r>
              <a:rPr lang="fr-FR" sz="2000" dirty="0"/>
              <a:t> </a:t>
            </a:r>
            <a:r>
              <a:rPr lang="fr-FR" sz="2000" dirty="0" err="1"/>
              <a:t>reapply</a:t>
            </a:r>
            <a:r>
              <a:rPr lang="fr-FR" sz="2000" dirty="0"/>
              <a:t> </a:t>
            </a:r>
            <a:r>
              <a:rPr lang="fr-FR" sz="2000" dirty="0" err="1"/>
              <a:t>this</a:t>
            </a:r>
            <a:r>
              <a:rPr lang="fr-FR" sz="2000" dirty="0"/>
              <a:t> </a:t>
            </a:r>
            <a:r>
              <a:rPr lang="fr-FR" sz="2000" dirty="0" err="1"/>
              <a:t>idea</a:t>
            </a:r>
            <a:r>
              <a:rPr lang="fr-FR" sz="2000" dirty="0"/>
              <a:t> for the </a:t>
            </a:r>
            <a:r>
              <a:rPr lang="fr-FR" sz="2000" dirty="0" err="1"/>
              <a:t>next</a:t>
            </a:r>
            <a:r>
              <a:rPr lang="fr-FR" sz="2000" dirty="0"/>
              <a:t> dimensions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F31AE10-8F59-4F46-BAF9-DC28368629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1862" y="4950148"/>
            <a:ext cx="3406623" cy="78856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3C89B5A-CCA3-9A44-BDCA-9E10F31B4665}"/>
              </a:ext>
            </a:extLst>
          </p:cNvPr>
          <p:cNvSpPr/>
          <p:nvPr/>
        </p:nvSpPr>
        <p:spPr>
          <a:xfrm>
            <a:off x="380998" y="5956098"/>
            <a:ext cx="65247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 err="1"/>
              <a:t>We</a:t>
            </a:r>
            <a:r>
              <a:rPr lang="fr-FR" sz="2000" dirty="0"/>
              <a:t> </a:t>
            </a:r>
            <a:r>
              <a:rPr lang="fr-FR" sz="2000" dirty="0" err="1"/>
              <a:t>can</a:t>
            </a:r>
            <a:r>
              <a:rPr lang="fr-FR" sz="2000" dirty="0"/>
              <a:t> </a:t>
            </a:r>
            <a:r>
              <a:rPr lang="fr-FR" sz="2000" dirty="0" err="1"/>
              <a:t>prove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98633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/>
      <p:bldP spid="25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 err="1">
                <a:latin typeface="Kohinoor Devanagari Semibold"/>
                <a:cs typeface="Kohinoor Devanagari Semibold"/>
              </a:rPr>
              <a:t>Implementing</a:t>
            </a:r>
            <a:r>
              <a:rPr lang="fr-FR" b="0" dirty="0">
                <a:latin typeface="Kohinoor Devanagari Semibold"/>
                <a:cs typeface="Kohinoor Devanagari Semibold"/>
              </a:rPr>
              <a:t> Gibbs </a:t>
            </a:r>
            <a:r>
              <a:rPr lang="fr-FR" b="0" dirty="0" err="1">
                <a:latin typeface="Kohinoor Devanagari Semibold"/>
                <a:cs typeface="Kohinoor Devanagari Semibold"/>
              </a:rPr>
              <a:t>sampling</a:t>
            </a:r>
            <a:endParaRPr lang="fr-FR" b="0" dirty="0">
              <a:latin typeface="Kohinoor Devanagari Semibold"/>
              <a:cs typeface="Kohinoor Devanagari Semibold"/>
            </a:endParaRP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2BD4FCC2-E36B-DC4D-859D-734538AE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" y="2842"/>
            <a:ext cx="0" cy="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7E301FA-AAF7-604E-9C59-B71D29F7B59D}"/>
              </a:ext>
            </a:extLst>
          </p:cNvPr>
          <p:cNvSpPr/>
          <p:nvPr/>
        </p:nvSpPr>
        <p:spPr>
          <a:xfrm>
            <a:off x="381000" y="813865"/>
            <a:ext cx="91314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/>
              <a:t>How to </a:t>
            </a:r>
            <a:r>
              <a:rPr lang="fr-FR" sz="2400" dirty="0" err="1"/>
              <a:t>implement</a:t>
            </a:r>
            <a:r>
              <a:rPr lang="fr-FR" sz="2400" dirty="0"/>
              <a:t> Gibbs </a:t>
            </a:r>
            <a:r>
              <a:rPr lang="fr-FR" sz="2400" dirty="0" err="1"/>
              <a:t>sampling</a:t>
            </a:r>
            <a:r>
              <a:rPr lang="fr-FR" sz="2400" dirty="0"/>
              <a:t>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9D18679-BD44-F949-A946-CCF115D30E41}"/>
              </a:ext>
            </a:extLst>
          </p:cNvPr>
          <p:cNvSpPr txBox="1"/>
          <p:nvPr/>
        </p:nvSpPr>
        <p:spPr>
          <a:xfrm>
            <a:off x="381000" y="1280552"/>
            <a:ext cx="7848600" cy="5148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fr-FR" sz="2400" dirty="0" err="1"/>
              <a:t>Choose</a:t>
            </a:r>
            <a:r>
              <a:rPr lang="fr-FR" sz="2400" dirty="0"/>
              <a:t> </a:t>
            </a:r>
            <a:r>
              <a:rPr lang="fr-FR" sz="2400" dirty="0" err="1"/>
              <a:t>starting</a:t>
            </a:r>
            <a:r>
              <a:rPr lang="fr-FR" sz="2400" dirty="0"/>
              <a:t> values for states (</a:t>
            </a:r>
            <a:r>
              <a:rPr lang="fr-FR" sz="2400" dirty="0" err="1"/>
              <a:t>parameters</a:t>
            </a:r>
            <a:r>
              <a:rPr lang="fr-FR" sz="2400" dirty="0"/>
              <a:t>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fr-FR" sz="2400" dirty="0"/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fr-FR" sz="1200" dirty="0"/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fr-FR" sz="2400" dirty="0" err="1"/>
              <a:t>Initialize</a:t>
            </a:r>
            <a:r>
              <a:rPr lang="fr-FR" sz="2400" dirty="0"/>
              <a:t> </a:t>
            </a:r>
            <a:r>
              <a:rPr lang="fr-FR" sz="2400" dirty="0" err="1"/>
              <a:t>counter</a:t>
            </a:r>
            <a:endParaRPr lang="fr-FR" sz="2400" dirty="0"/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fr-FR" sz="2400" dirty="0" err="1"/>
              <a:t>Draw</a:t>
            </a:r>
            <a:r>
              <a:rPr lang="fr-FR" sz="2400" dirty="0"/>
              <a:t> the values </a:t>
            </a:r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each</a:t>
            </a:r>
            <a:r>
              <a:rPr lang="fr-FR" sz="2400" dirty="0"/>
              <a:t> of the    </a:t>
            </a:r>
            <a:r>
              <a:rPr lang="fr-FR" sz="2400" dirty="0" err="1"/>
              <a:t>conditional</a:t>
            </a:r>
            <a:endParaRPr lang="fr-FR" sz="2400" dirty="0"/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fr-FR" sz="2400" dirty="0"/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fr-FR" sz="2400" dirty="0"/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fr-FR" sz="2400" dirty="0"/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fr-FR" sz="2400" dirty="0"/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fr-FR" sz="2400" dirty="0"/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fr-FR" sz="2400" dirty="0"/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fr-FR" sz="2400" dirty="0" err="1"/>
              <a:t>Increment</a:t>
            </a:r>
            <a:r>
              <a:rPr lang="fr-FR" sz="2400" dirty="0"/>
              <a:t>    and </a:t>
            </a:r>
            <a:r>
              <a:rPr lang="fr-FR" sz="2400" dirty="0" err="1"/>
              <a:t>repeat</a:t>
            </a:r>
            <a:r>
              <a:rPr lang="fr-FR" sz="2400" dirty="0"/>
              <a:t> </a:t>
            </a:r>
            <a:r>
              <a:rPr lang="fr-FR" sz="2400" dirty="0" err="1"/>
              <a:t>until</a:t>
            </a:r>
            <a:r>
              <a:rPr lang="fr-FR" sz="2400" dirty="0"/>
              <a:t> convergence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2DC6C90-6722-C44D-BF9C-118B32A60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793" y="1863391"/>
            <a:ext cx="3291886" cy="47708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E8B278F-F7C2-2645-A369-AC87D0123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909" y="2513703"/>
            <a:ext cx="772877" cy="30533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72E9ECB-A39D-0A42-88DB-070ECFCCAB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9888" y="2932817"/>
            <a:ext cx="178430" cy="27289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88D5D4D-3976-5F42-BEA0-DA8FEA9021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2110" y="3390415"/>
            <a:ext cx="4477253" cy="240481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E54BE49-5D6B-AB49-B47F-87DAB41A24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3449" y="6013434"/>
            <a:ext cx="167934" cy="33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63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>
                <a:latin typeface="Kohinoor Devanagari Semibold"/>
                <a:cs typeface="Kohinoor Devanagari Semibold"/>
              </a:rPr>
              <a:t>Monte-Carlo </a:t>
            </a:r>
            <a:r>
              <a:rPr lang="fr-FR" b="0" dirty="0" err="1">
                <a:latin typeface="Kohinoor Devanagari Semibold"/>
                <a:cs typeface="Kohinoor Devanagari Semibold"/>
              </a:rPr>
              <a:t>methods</a:t>
            </a:r>
            <a:endParaRPr lang="fr-FR" b="0" dirty="0">
              <a:latin typeface="Kohinoor Devanagari Semibold"/>
              <a:cs typeface="Kohinoor Devanagari Semibold"/>
            </a:endParaRP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2BD4FCC2-E36B-DC4D-859D-734538AE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" y="2842"/>
            <a:ext cx="0" cy="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7F370F2-939D-704E-84F4-AB358FF81FAC}"/>
              </a:ext>
            </a:extLst>
          </p:cNvPr>
          <p:cNvSpPr/>
          <p:nvPr/>
        </p:nvSpPr>
        <p:spPr>
          <a:xfrm>
            <a:off x="381000" y="892298"/>
            <a:ext cx="82114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 err="1">
                <a:latin typeface="Avenir Roman" panose="02000503020000020003" pitchFamily="2" charset="0"/>
              </a:rPr>
              <a:t>Advantages</a:t>
            </a:r>
            <a:r>
              <a:rPr lang="fr-FR" sz="2400" b="1" dirty="0">
                <a:latin typeface="Avenir Roman" panose="02000503020000020003" pitchFamily="2" charset="0"/>
              </a:rPr>
              <a:t> of Monte-Carlo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err="1">
                <a:latin typeface="Avenir Roman" panose="02000503020000020003" pitchFamily="2" charset="0"/>
              </a:rPr>
              <a:t>Very</a:t>
            </a:r>
            <a:r>
              <a:rPr lang="fr-FR" sz="2400" dirty="0">
                <a:latin typeface="Avenir Roman" panose="02000503020000020003" pitchFamily="2" charset="0"/>
              </a:rPr>
              <a:t> simple to program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err="1">
                <a:latin typeface="Avenir Roman" panose="02000503020000020003" pitchFamily="2" charset="0"/>
              </a:rPr>
              <a:t>Universally</a:t>
            </a:r>
            <a:r>
              <a:rPr lang="fr-FR" sz="2400" dirty="0">
                <a:latin typeface="Avenir Roman" panose="02000503020000020003" pitchFamily="2" charset="0"/>
              </a:rPr>
              <a:t> applicable to lots of </a:t>
            </a:r>
            <a:r>
              <a:rPr lang="fr-FR" sz="2400" dirty="0" err="1">
                <a:latin typeface="Avenir Roman" panose="02000503020000020003" pitchFamily="2" charset="0"/>
              </a:rPr>
              <a:t>problems</a:t>
            </a:r>
            <a:endParaRPr lang="fr-FR" sz="2400" dirty="0">
              <a:latin typeface="Avenir Roman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err="1">
                <a:latin typeface="Avenir Roman" panose="02000503020000020003" pitchFamily="2" charset="0"/>
              </a:rPr>
              <a:t>Scalable</a:t>
            </a:r>
            <a:r>
              <a:rPr lang="fr-FR" sz="2400" dirty="0">
                <a:latin typeface="Avenir Roman" panose="02000503020000020003" pitchFamily="2" charset="0"/>
              </a:rPr>
              <a:t> to </a:t>
            </a:r>
            <a:r>
              <a:rPr lang="fr-FR" sz="2400" dirty="0" err="1">
                <a:latin typeface="Avenir Roman" panose="02000503020000020003" pitchFamily="2" charset="0"/>
              </a:rPr>
              <a:t>parallelization</a:t>
            </a:r>
            <a:endParaRPr lang="fr-FR" sz="2400" dirty="0">
              <a:latin typeface="Avenir Roman" panose="02000503020000020003" pitchFamily="2" charset="0"/>
            </a:endParaRPr>
          </a:p>
          <a:p>
            <a:r>
              <a:rPr lang="fr-FR" sz="2400" b="1" dirty="0" err="1">
                <a:latin typeface="Avenir Roman" panose="02000503020000020003" pitchFamily="2" charset="0"/>
              </a:rPr>
              <a:t>Problems</a:t>
            </a:r>
            <a:r>
              <a:rPr lang="fr-FR" sz="2400" b="1" dirty="0">
                <a:latin typeface="Avenir Roman" panose="02000503020000020003" pitchFamily="2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err="1">
                <a:latin typeface="Avenir Roman" panose="02000503020000020003" pitchFamily="2" charset="0"/>
              </a:rPr>
              <a:t>Usually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very</a:t>
            </a:r>
            <a:r>
              <a:rPr lang="fr-FR" sz="2400" dirty="0">
                <a:latin typeface="Avenir Roman" panose="02000503020000020003" pitchFamily="2" charset="0"/>
              </a:rPr>
              <a:t> slow (</a:t>
            </a:r>
            <a:r>
              <a:rPr lang="fr-FR" sz="2400" dirty="0" err="1">
                <a:latin typeface="Avenir Roman" panose="02000503020000020003" pitchFamily="2" charset="0"/>
              </a:rPr>
              <a:t>need</a:t>
            </a:r>
            <a:r>
              <a:rPr lang="fr-FR" sz="2400" dirty="0">
                <a:latin typeface="Avenir Roman" panose="02000503020000020003" pitchFamily="2" charset="0"/>
              </a:rPr>
              <a:t> lots of </a:t>
            </a:r>
            <a:r>
              <a:rPr lang="fr-FR" sz="2400" dirty="0" err="1">
                <a:latin typeface="Avenir Roman" panose="02000503020000020003" pitchFamily="2" charset="0"/>
              </a:rPr>
              <a:t>samples</a:t>
            </a:r>
            <a:r>
              <a:rPr lang="fr-FR" sz="2400" dirty="0">
                <a:latin typeface="Avenir Roman" panose="02000503020000020003" pitchFamily="2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err="1">
                <a:latin typeface="Avenir Roman" panose="02000503020000020003" pitchFamily="2" charset="0"/>
              </a:rPr>
              <a:t>Better</a:t>
            </a:r>
            <a:r>
              <a:rPr lang="fr-FR" sz="2400" dirty="0">
                <a:latin typeface="Avenir Roman" panose="02000503020000020003" pitchFamily="2" charset="0"/>
              </a:rPr>
              <a:t> solutions </a:t>
            </a:r>
            <a:r>
              <a:rPr lang="fr-FR" sz="2400" dirty="0" err="1">
                <a:latin typeface="Avenir Roman" panose="02000503020000020003" pitchFamily="2" charset="0"/>
              </a:rPr>
              <a:t>might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exist</a:t>
            </a:r>
            <a:endParaRPr lang="fr-FR" sz="2400" dirty="0">
              <a:latin typeface="Avenir Roman" panose="02000503020000020003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9FF90E-D38E-6640-A36E-54E3CA1F1C03}"/>
              </a:ext>
            </a:extLst>
          </p:cNvPr>
          <p:cNvSpPr/>
          <p:nvPr/>
        </p:nvSpPr>
        <p:spPr>
          <a:xfrm>
            <a:off x="381000" y="3609339"/>
            <a:ext cx="8211456" cy="1401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400" dirty="0" err="1">
                <a:latin typeface="Avenir Roman" panose="02000503020000020003" pitchFamily="2" charset="0"/>
              </a:rPr>
              <a:t>Unfortunately</a:t>
            </a:r>
            <a:r>
              <a:rPr lang="fr-FR" sz="2400" dirty="0">
                <a:latin typeface="Avenir Roman" panose="02000503020000020003" pitchFamily="2" charset="0"/>
              </a:rPr>
              <a:t>, </a:t>
            </a:r>
            <a:r>
              <a:rPr lang="fr-FR" sz="2400" dirty="0" err="1">
                <a:latin typeface="Avenir Roman" panose="02000503020000020003" pitchFamily="2" charset="0"/>
              </a:rPr>
              <a:t>sampling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methods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b="1" dirty="0">
                <a:latin typeface="Avenir Roman" panose="02000503020000020003" pitchFamily="2" charset="0"/>
              </a:rPr>
              <a:t>are </a:t>
            </a:r>
            <a:r>
              <a:rPr lang="fr-FR" sz="2400" b="1" dirty="0" err="1">
                <a:latin typeface="Avenir Roman" panose="02000503020000020003" pitchFamily="2" charset="0"/>
              </a:rPr>
              <a:t>way</a:t>
            </a:r>
            <a:r>
              <a:rPr lang="fr-FR" sz="2400" b="1" dirty="0">
                <a:latin typeface="Avenir Roman" panose="02000503020000020003" pitchFamily="2" charset="0"/>
              </a:rPr>
              <a:t> </a:t>
            </a:r>
            <a:r>
              <a:rPr lang="fr-FR" sz="2400" b="1" dirty="0" err="1">
                <a:latin typeface="Avenir Roman" panose="02000503020000020003" pitchFamily="2" charset="0"/>
              </a:rPr>
              <a:t>too</a:t>
            </a:r>
            <a:r>
              <a:rPr lang="fr-FR" sz="2400" b="1" dirty="0">
                <a:latin typeface="Avenir Roman" panose="02000503020000020003" pitchFamily="2" charset="0"/>
              </a:rPr>
              <a:t> slow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latin typeface="Avenir Roman" panose="02000503020000020003" pitchFamily="2" charset="0"/>
              </a:rPr>
              <a:t>Can </a:t>
            </a:r>
            <a:r>
              <a:rPr lang="fr-FR" sz="2400" dirty="0" err="1">
                <a:latin typeface="Avenir Roman" panose="02000503020000020003" pitchFamily="2" charset="0"/>
              </a:rPr>
              <a:t>we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turn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this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into</a:t>
            </a:r>
            <a:r>
              <a:rPr lang="fr-FR" sz="2400" dirty="0">
                <a:latin typeface="Avenir Roman" panose="02000503020000020003" pitchFamily="2" charset="0"/>
              </a:rPr>
              <a:t> an </a:t>
            </a:r>
            <a:r>
              <a:rPr lang="fr-FR" sz="2400" dirty="0" err="1">
                <a:latin typeface="Avenir Roman" panose="02000503020000020003" pitchFamily="2" charset="0"/>
              </a:rPr>
              <a:t>optimization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problem</a:t>
            </a:r>
            <a:r>
              <a:rPr lang="fr-FR" sz="2400" dirty="0">
                <a:latin typeface="Avenir Roman" panose="02000503020000020003" pitchFamily="2" charset="0"/>
              </a:rPr>
              <a:t> 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 err="1">
                <a:latin typeface="Avenir Roman" panose="02000503020000020003" pitchFamily="2" charset="0"/>
              </a:rPr>
              <a:t>Entering</a:t>
            </a:r>
            <a:r>
              <a:rPr lang="fr-FR" sz="2400" dirty="0">
                <a:latin typeface="Avenir Roman" panose="02000503020000020003" pitchFamily="2" charset="0"/>
              </a:rPr>
              <a:t> the </a:t>
            </a:r>
            <a:r>
              <a:rPr lang="fr-FR" sz="2400" dirty="0" err="1">
                <a:latin typeface="Avenir Roman" panose="02000503020000020003" pitchFamily="2" charset="0"/>
              </a:rPr>
              <a:t>beautiful</a:t>
            </a:r>
            <a:r>
              <a:rPr lang="fr-FR" sz="2400" dirty="0">
                <a:latin typeface="Avenir Roman" panose="02000503020000020003" pitchFamily="2" charset="0"/>
              </a:rPr>
              <a:t> world of </a:t>
            </a:r>
            <a:r>
              <a:rPr lang="fr-FR" sz="2400" i="1" dirty="0" err="1">
                <a:latin typeface="Avenir Roman" panose="02000503020000020003" pitchFamily="2" charset="0"/>
              </a:rPr>
              <a:t>variational</a:t>
            </a:r>
            <a:r>
              <a:rPr lang="fr-FR" sz="2400" i="1" dirty="0">
                <a:latin typeface="Avenir Roman" panose="02000503020000020003" pitchFamily="2" charset="0"/>
              </a:rPr>
              <a:t> </a:t>
            </a:r>
            <a:r>
              <a:rPr lang="fr-FR" sz="2400" i="1" dirty="0" err="1">
                <a:latin typeface="Avenir Roman" panose="02000503020000020003" pitchFamily="2" charset="0"/>
              </a:rPr>
              <a:t>inference</a:t>
            </a:r>
            <a:endParaRPr lang="fr-FR" sz="2400" dirty="0"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21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 err="1">
                <a:latin typeface="Kohinoor Devanagari Semibold"/>
                <a:cs typeface="Kohinoor Devanagari Semibold"/>
              </a:rPr>
              <a:t>Variational</a:t>
            </a:r>
            <a:r>
              <a:rPr lang="fr-FR" b="0" dirty="0">
                <a:latin typeface="Kohinoor Devanagari Semibold"/>
                <a:cs typeface="Kohinoor Devanagari Semibold"/>
              </a:rPr>
              <a:t> </a:t>
            </a:r>
            <a:r>
              <a:rPr lang="fr-FR" b="0" dirty="0" err="1">
                <a:latin typeface="Kohinoor Devanagari Semibold"/>
                <a:cs typeface="Kohinoor Devanagari Semibold"/>
              </a:rPr>
              <a:t>inference</a:t>
            </a:r>
            <a:endParaRPr lang="fr-FR" b="0" dirty="0">
              <a:latin typeface="Kohinoor Devanagari Semibold"/>
              <a:cs typeface="Kohinoor Devanagari Semibold"/>
            </a:endParaRP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2BD4FCC2-E36B-DC4D-859D-734538AE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" y="2842"/>
            <a:ext cx="0" cy="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C622E27-89E1-0D49-A817-645985686F78}"/>
              </a:ext>
            </a:extLst>
          </p:cNvPr>
          <p:cNvSpPr/>
          <p:nvPr/>
        </p:nvSpPr>
        <p:spPr>
          <a:xfrm>
            <a:off x="381000" y="817678"/>
            <a:ext cx="7848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err="1">
                <a:latin typeface="Avenir Roman" panose="02000503020000020003" pitchFamily="2" charset="0"/>
              </a:rPr>
              <a:t>Variational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inference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approximates</a:t>
            </a:r>
            <a:r>
              <a:rPr lang="fr-FR" sz="2400" dirty="0">
                <a:latin typeface="Avenir Roman" panose="02000503020000020003" pitchFamily="2" charset="0"/>
              </a:rPr>
              <a:t> distributions</a:t>
            </a:r>
          </a:p>
          <a:p>
            <a:r>
              <a:rPr lang="fr-FR" sz="2400" i="1" dirty="0" err="1">
                <a:latin typeface="Avenir Roman" panose="02000503020000020003" pitchFamily="2" charset="0"/>
              </a:rPr>
              <a:t>Optimization</a:t>
            </a:r>
            <a:r>
              <a:rPr lang="fr-FR" sz="2400" i="1" dirty="0">
                <a:latin typeface="Avenir Roman" panose="02000503020000020003" pitchFamily="2" charset="0"/>
              </a:rPr>
              <a:t> trick</a:t>
            </a:r>
            <a:r>
              <a:rPr lang="fr-FR" sz="2400" dirty="0">
                <a:latin typeface="Avenir Roman" panose="02000503020000020003" pitchFamily="2" charset="0"/>
              </a:rPr>
              <a:t> for </a:t>
            </a:r>
            <a:r>
              <a:rPr lang="fr-FR" sz="2400" dirty="0" err="1">
                <a:latin typeface="Avenir Roman" panose="02000503020000020003" pitchFamily="2" charset="0"/>
              </a:rPr>
              <a:t>parameter</a:t>
            </a:r>
            <a:r>
              <a:rPr lang="fr-FR" sz="2400" dirty="0">
                <a:latin typeface="Avenir Roman" panose="02000503020000020003" pitchFamily="2" charset="0"/>
              </a:rPr>
              <a:t> estimation</a:t>
            </a:r>
          </a:p>
          <a:p>
            <a:r>
              <a:rPr lang="fr-FR" sz="2400" dirty="0">
                <a:latin typeface="Avenir Roman" panose="02000503020000020003" pitchFamily="2" charset="0"/>
              </a:rPr>
              <a:t>Approximation technique for </a:t>
            </a:r>
            <a:r>
              <a:rPr lang="fr-FR" sz="2400" i="1" dirty="0" err="1">
                <a:latin typeface="Avenir Roman" panose="02000503020000020003" pitchFamily="2" charset="0"/>
              </a:rPr>
              <a:t>intractable</a:t>
            </a:r>
            <a:r>
              <a:rPr lang="fr-FR" sz="2400" i="1" dirty="0">
                <a:latin typeface="Avenir Roman" panose="02000503020000020003" pitchFamily="2" charset="0"/>
              </a:rPr>
              <a:t> </a:t>
            </a:r>
            <a:r>
              <a:rPr lang="fr-FR" sz="2400" i="1" dirty="0" err="1">
                <a:latin typeface="Avenir Roman" panose="02000503020000020003" pitchFamily="2" charset="0"/>
              </a:rPr>
              <a:t>integrals</a:t>
            </a:r>
            <a:endParaRPr lang="fr-FR" sz="2400" i="1" dirty="0">
              <a:latin typeface="Avenir Roman" panose="02000503020000020003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A26584-957E-DA4B-87E4-E0426B25C23F}"/>
              </a:ext>
            </a:extLst>
          </p:cNvPr>
          <p:cNvSpPr/>
          <p:nvPr/>
        </p:nvSpPr>
        <p:spPr>
          <a:xfrm>
            <a:off x="1486241" y="2161580"/>
            <a:ext cx="67684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latin typeface="Avenir Roman" panose="02000503020000020003" pitchFamily="2" charset="0"/>
              </a:rPr>
              <a:t>Simple </a:t>
            </a:r>
            <a:r>
              <a:rPr lang="fr-FR" sz="2400" dirty="0" err="1">
                <a:latin typeface="Avenir Roman" panose="02000503020000020003" pitchFamily="2" charset="0"/>
              </a:rPr>
              <a:t>example</a:t>
            </a:r>
            <a:r>
              <a:rPr lang="fr-FR" sz="2400" dirty="0">
                <a:latin typeface="Avenir Roman" panose="02000503020000020003" pitchFamily="2" charset="0"/>
              </a:rPr>
              <a:t> : </a:t>
            </a:r>
            <a:r>
              <a:rPr lang="fr-FR" sz="2400" dirty="0" err="1">
                <a:latin typeface="Avenir Roman" panose="02000503020000020003" pitchFamily="2" charset="0"/>
              </a:rPr>
              <a:t>Bayesian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logistic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regression</a:t>
            </a:r>
            <a:endParaRPr lang="fr-FR" sz="2400" dirty="0">
              <a:latin typeface="Avenir Roman" panose="02000503020000020003" pitchFamily="2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2DD7389-A5F0-9B4C-B41B-C787DA065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323" y="2718716"/>
            <a:ext cx="722249" cy="72224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8CEE195-8EFE-EB47-B8A3-17D8F1498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7323" y="3928573"/>
            <a:ext cx="722249" cy="72224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5D0DA81-C8B8-DB4D-9EFC-908D2BABDC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3579" y="2718716"/>
            <a:ext cx="722249" cy="72224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CD8E05B-547D-9F48-905B-E79A23D86BC0}"/>
              </a:ext>
            </a:extLst>
          </p:cNvPr>
          <p:cNvSpPr/>
          <p:nvPr/>
        </p:nvSpPr>
        <p:spPr>
          <a:xfrm>
            <a:off x="1673976" y="2809881"/>
            <a:ext cx="9268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latin typeface="Avenir Roman" panose="02000503020000020003" pitchFamily="2" charset="0"/>
              </a:rPr>
              <a:t>Data 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9E5F1D3-192B-1249-852D-3A736A4C6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7328" y="2844460"/>
            <a:ext cx="692727" cy="38834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455A843-F641-8C4F-B3E7-2907523C4FF5}"/>
              </a:ext>
            </a:extLst>
          </p:cNvPr>
          <p:cNvSpPr/>
          <p:nvPr/>
        </p:nvSpPr>
        <p:spPr>
          <a:xfrm>
            <a:off x="5370174" y="2821448"/>
            <a:ext cx="1837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err="1">
                <a:latin typeface="Avenir Roman" panose="02000503020000020003" pitchFamily="2" charset="0"/>
              </a:rPr>
              <a:t>Parameters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38CA46E-4B49-3C48-B3AE-ABF91A9F01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4890" y="2858106"/>
            <a:ext cx="692727" cy="38834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15EA3E7-4378-0945-879F-E94A341E9BD6}"/>
              </a:ext>
            </a:extLst>
          </p:cNvPr>
          <p:cNvSpPr/>
          <p:nvPr/>
        </p:nvSpPr>
        <p:spPr>
          <a:xfrm>
            <a:off x="1101072" y="4798201"/>
            <a:ext cx="28445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err="1">
                <a:latin typeface="Avenir Roman" panose="02000503020000020003" pitchFamily="2" charset="0"/>
              </a:rPr>
              <a:t>Logistic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regression</a:t>
            </a:r>
            <a:endParaRPr lang="fr-FR" sz="2400" dirty="0">
              <a:latin typeface="Avenir Roman" panose="02000503020000020003" pitchFamily="2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157B804-A4CF-BE4B-9235-7EC2D61FAB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5633" y="4603689"/>
            <a:ext cx="3851984" cy="839669"/>
          </a:xfrm>
          <a:prstGeom prst="rect">
            <a:avLst/>
          </a:prstGeom>
        </p:spPr>
      </p:pic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0FADC635-DBEA-0D40-BB34-0428BB87F8BD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 flipH="1">
            <a:off x="3798447" y="3440965"/>
            <a:ext cx="1" cy="4404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B8F40930-A832-A144-A8A7-795B33D0F403}"/>
              </a:ext>
            </a:extLst>
          </p:cNvPr>
          <p:cNvCxnSpPr>
            <a:cxnSpLocks/>
          </p:cNvCxnSpPr>
          <p:nvPr/>
        </p:nvCxnSpPr>
        <p:spPr bwMode="auto">
          <a:xfrm flipH="1">
            <a:off x="4096897" y="3378290"/>
            <a:ext cx="575696" cy="6244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F8977467-3917-9544-B646-D42215AEE521}"/>
              </a:ext>
            </a:extLst>
          </p:cNvPr>
          <p:cNvCxnSpPr/>
          <p:nvPr/>
        </p:nvCxnSpPr>
        <p:spPr bwMode="auto">
          <a:xfrm>
            <a:off x="5436979" y="5603884"/>
            <a:ext cx="236063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252E37D-CFB6-2749-8078-B92F63841D25}"/>
              </a:ext>
            </a:extLst>
          </p:cNvPr>
          <p:cNvSpPr/>
          <p:nvPr/>
        </p:nvSpPr>
        <p:spPr>
          <a:xfrm>
            <a:off x="4658521" y="5764411"/>
            <a:ext cx="40482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err="1">
                <a:solidFill>
                  <a:srgbClr val="FF0000"/>
                </a:solidFill>
                <a:latin typeface="Avenir Roman" panose="02000503020000020003" pitchFamily="2" charset="0"/>
              </a:rPr>
              <a:t>Usually</a:t>
            </a:r>
            <a:r>
              <a:rPr lang="fr-FR" sz="2400" b="1" dirty="0">
                <a:solidFill>
                  <a:srgbClr val="FF0000"/>
                </a:solidFill>
                <a:latin typeface="Avenir Roman" panose="02000503020000020003" pitchFamily="2" charset="0"/>
              </a:rPr>
              <a:t> </a:t>
            </a:r>
            <a:r>
              <a:rPr lang="fr-FR" sz="2400" b="1" dirty="0" err="1">
                <a:solidFill>
                  <a:srgbClr val="FF0000"/>
                </a:solidFill>
                <a:latin typeface="Avenir Roman" panose="02000503020000020003" pitchFamily="2" charset="0"/>
              </a:rPr>
              <a:t>intractable</a:t>
            </a:r>
            <a:r>
              <a:rPr lang="fr-FR" sz="2400" b="1" dirty="0">
                <a:solidFill>
                  <a:srgbClr val="FF0000"/>
                </a:solidFill>
                <a:latin typeface="Avenir Roman" panose="02000503020000020003" pitchFamily="2" charset="0"/>
              </a:rPr>
              <a:t> </a:t>
            </a:r>
            <a:r>
              <a:rPr lang="fr-FR" sz="2400" b="1" dirty="0" err="1">
                <a:solidFill>
                  <a:srgbClr val="FF0000"/>
                </a:solidFill>
                <a:latin typeface="Avenir Roman" panose="02000503020000020003" pitchFamily="2" charset="0"/>
              </a:rPr>
              <a:t>integral</a:t>
            </a:r>
            <a:endParaRPr lang="fr-FR" sz="2400" b="1" dirty="0">
              <a:solidFill>
                <a:srgbClr val="FF0000"/>
              </a:solidFill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818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/>
      <p:bldP spid="13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à coins arrondis 22">
            <a:extLst>
              <a:ext uri="{FF2B5EF4-FFF2-40B4-BE49-F238E27FC236}">
                <a16:creationId xmlns:a16="http://schemas.microsoft.com/office/drawing/2014/main" id="{C3828046-4CD4-224C-BF10-5ABC12D79A76}"/>
              </a:ext>
            </a:extLst>
          </p:cNvPr>
          <p:cNvSpPr/>
          <p:nvPr/>
        </p:nvSpPr>
        <p:spPr bwMode="auto">
          <a:xfrm>
            <a:off x="2223247" y="2510117"/>
            <a:ext cx="3178632" cy="1308848"/>
          </a:xfrm>
          <a:prstGeom prst="roundRect">
            <a:avLst/>
          </a:prstGeom>
          <a:ln w="38100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 err="1">
                <a:latin typeface="Kohinoor Devanagari Semibold"/>
                <a:cs typeface="Kohinoor Devanagari Semibold"/>
              </a:rPr>
              <a:t>Classical</a:t>
            </a:r>
            <a:r>
              <a:rPr lang="fr-FR" b="0" dirty="0">
                <a:latin typeface="Kohinoor Devanagari Semibold"/>
                <a:cs typeface="Kohinoor Devanagari Semibold"/>
              </a:rPr>
              <a:t> </a:t>
            </a:r>
            <a:r>
              <a:rPr lang="fr-FR" b="0" dirty="0" err="1">
                <a:latin typeface="Kohinoor Devanagari Semibold"/>
                <a:cs typeface="Kohinoor Devanagari Semibold"/>
              </a:rPr>
              <a:t>inference</a:t>
            </a:r>
            <a:r>
              <a:rPr lang="fr-FR" b="0" dirty="0">
                <a:latin typeface="Kohinoor Devanagari Semibold"/>
                <a:cs typeface="Kohinoor Devanagari Semibold"/>
              </a:rPr>
              <a:t> </a:t>
            </a:r>
            <a:r>
              <a:rPr lang="fr-FR" b="0" dirty="0" err="1">
                <a:latin typeface="Kohinoor Devanagari Semibold"/>
                <a:cs typeface="Kohinoor Devanagari Semibold"/>
              </a:rPr>
              <a:t>approach</a:t>
            </a:r>
            <a:endParaRPr lang="fr-FR" b="0" dirty="0">
              <a:latin typeface="Kohinoor Devanagari Semibold"/>
              <a:cs typeface="Kohinoor Devanagari Semibold"/>
            </a:endParaRP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2BD4FCC2-E36B-DC4D-859D-734538AE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" y="2842"/>
            <a:ext cx="0" cy="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866648E-6F60-2840-BB6C-1A00E99F5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91" y="2625718"/>
            <a:ext cx="1270000" cy="4699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1B317130-4B2D-4E41-A860-533EFD605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86" y="3233746"/>
            <a:ext cx="1258455" cy="43872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EA60B06F-ECB5-3C4B-AE21-FD145FC9A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3747" y="2735730"/>
            <a:ext cx="2847523" cy="882953"/>
          </a:xfrm>
          <a:prstGeom prst="rect">
            <a:avLst/>
          </a:prstGeom>
        </p:spPr>
      </p:pic>
      <p:sp>
        <p:nvSpPr>
          <p:cNvPr id="25" name="Rectangle à coins arrondis 24">
            <a:extLst>
              <a:ext uri="{FF2B5EF4-FFF2-40B4-BE49-F238E27FC236}">
                <a16:creationId xmlns:a16="http://schemas.microsoft.com/office/drawing/2014/main" id="{97B5D1F2-8BBA-E84E-B02F-4591904E9DF2}"/>
              </a:ext>
            </a:extLst>
          </p:cNvPr>
          <p:cNvSpPr/>
          <p:nvPr/>
        </p:nvSpPr>
        <p:spPr bwMode="auto">
          <a:xfrm>
            <a:off x="5973833" y="2510117"/>
            <a:ext cx="1009900" cy="1308848"/>
          </a:xfrm>
          <a:prstGeom prst="roundRect">
            <a:avLst/>
          </a:prstGeom>
          <a:ln w="3810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2326AEFC-6AA3-8C42-A42B-BE2BA2E226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1653" y="2987403"/>
            <a:ext cx="496661" cy="397329"/>
          </a:xfrm>
          <a:prstGeom prst="rect">
            <a:avLst/>
          </a:prstGeom>
        </p:spPr>
      </p:pic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8BA138BC-F378-4E43-A8DA-873343D972AC}"/>
              </a:ext>
            </a:extLst>
          </p:cNvPr>
          <p:cNvCxnSpPr/>
          <p:nvPr/>
        </p:nvCxnSpPr>
        <p:spPr bwMode="auto">
          <a:xfrm>
            <a:off x="1691091" y="2860668"/>
            <a:ext cx="532156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A463D203-2E23-4548-9D7D-DF6D02D345E1}"/>
              </a:ext>
            </a:extLst>
          </p:cNvPr>
          <p:cNvCxnSpPr>
            <a:stCxn id="17" idx="3"/>
          </p:cNvCxnSpPr>
          <p:nvPr/>
        </p:nvCxnSpPr>
        <p:spPr bwMode="auto">
          <a:xfrm flipV="1">
            <a:off x="1681641" y="3453109"/>
            <a:ext cx="541606" cy="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980A3E62-EB34-3142-B6FF-D1C0FC0365FB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 bwMode="auto">
          <a:xfrm>
            <a:off x="5401879" y="3164541"/>
            <a:ext cx="571954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B374951B-E838-2341-A1A8-701D515EBB5C}"/>
              </a:ext>
            </a:extLst>
          </p:cNvPr>
          <p:cNvSpPr/>
          <p:nvPr/>
        </p:nvSpPr>
        <p:spPr>
          <a:xfrm>
            <a:off x="3096692" y="1794606"/>
            <a:ext cx="14317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b="1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E-</a:t>
            </a:r>
            <a:r>
              <a:rPr lang="fr-FR" sz="3200" b="1" dirty="0" err="1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step</a:t>
            </a:r>
            <a:endParaRPr lang="fr-FR" sz="3200" b="1" dirty="0">
              <a:solidFill>
                <a:schemeClr val="accent1">
                  <a:lumMod val="7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7BC7283-FE7B-2E4E-AAE6-E974B69FB228}"/>
              </a:ext>
            </a:extLst>
          </p:cNvPr>
          <p:cNvSpPr/>
          <p:nvPr/>
        </p:nvSpPr>
        <p:spPr>
          <a:xfrm>
            <a:off x="5666780" y="1794606"/>
            <a:ext cx="16240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b="1" dirty="0">
                <a:solidFill>
                  <a:schemeClr val="accent2">
                    <a:lumMod val="75000"/>
                  </a:schemeClr>
                </a:solidFill>
                <a:latin typeface="Avenir Roman" panose="02000503020000020003" pitchFamily="2" charset="0"/>
              </a:rPr>
              <a:t>M-</a:t>
            </a:r>
            <a:r>
              <a:rPr lang="fr-FR" sz="3200" b="1" dirty="0" err="1">
                <a:solidFill>
                  <a:schemeClr val="accent2">
                    <a:lumMod val="75000"/>
                  </a:schemeClr>
                </a:solidFill>
                <a:latin typeface="Avenir Roman" panose="02000503020000020003" pitchFamily="2" charset="0"/>
              </a:rPr>
              <a:t>step</a:t>
            </a:r>
            <a:endParaRPr lang="fr-FR" sz="3200" b="1" dirty="0">
              <a:solidFill>
                <a:schemeClr val="accent2">
                  <a:lumMod val="7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F9F610C-8440-934A-BCE9-827277990DD2}"/>
              </a:ext>
            </a:extLst>
          </p:cNvPr>
          <p:cNvSpPr txBox="1"/>
          <p:nvPr/>
        </p:nvSpPr>
        <p:spPr>
          <a:xfrm>
            <a:off x="1506587" y="4232701"/>
            <a:ext cx="6188297" cy="1102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20000"/>
              </a:lnSpc>
              <a:buAutoNum type="arabicPeriod"/>
            </a:pPr>
            <a:r>
              <a:rPr lang="fr-FR" sz="2800" b="1" dirty="0" err="1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Compute</a:t>
            </a:r>
            <a:r>
              <a:rPr lang="fr-FR" sz="2800" b="1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 expectations</a:t>
            </a: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fr-FR" sz="2800" b="1" dirty="0">
                <a:solidFill>
                  <a:schemeClr val="accent2">
                    <a:lumMod val="75000"/>
                  </a:schemeClr>
                </a:solidFill>
                <a:latin typeface="Avenir Roman" panose="02000503020000020003" pitchFamily="2" charset="0"/>
              </a:rPr>
              <a:t>Use to </a:t>
            </a:r>
            <a:r>
              <a:rPr lang="fr-FR" sz="2800" b="1" dirty="0" err="1">
                <a:solidFill>
                  <a:schemeClr val="accent2">
                    <a:lumMod val="75000"/>
                  </a:schemeClr>
                </a:solidFill>
                <a:latin typeface="Avenir Roman" panose="02000503020000020003" pitchFamily="2" charset="0"/>
              </a:rPr>
              <a:t>compute</a:t>
            </a:r>
            <a:r>
              <a:rPr lang="fr-FR" sz="2800" b="1" dirty="0">
                <a:solidFill>
                  <a:schemeClr val="accent2">
                    <a:lumMod val="75000"/>
                  </a:schemeClr>
                </a:solidFill>
                <a:latin typeface="Avenir Roman" panose="02000503020000020003" pitchFamily="2" charset="0"/>
              </a:rPr>
              <a:t> M-</a:t>
            </a:r>
            <a:r>
              <a:rPr lang="fr-FR" sz="2800" b="1" dirty="0" err="1">
                <a:solidFill>
                  <a:schemeClr val="accent2">
                    <a:lumMod val="75000"/>
                  </a:schemeClr>
                </a:solidFill>
                <a:latin typeface="Avenir Roman" panose="02000503020000020003" pitchFamily="2" charset="0"/>
              </a:rPr>
              <a:t>step</a:t>
            </a:r>
            <a:r>
              <a:rPr lang="fr-FR" sz="2800" b="1" dirty="0">
                <a:solidFill>
                  <a:schemeClr val="accent2">
                    <a:lumMod val="75000"/>
                  </a:schemeClr>
                </a:solidFill>
                <a:latin typeface="Avenir Roman" panose="02000503020000020003" pitchFamily="2" charset="0"/>
              </a:rPr>
              <a:t> gradients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1A272A99-1D94-7840-96DC-F79490FAE53C}"/>
              </a:ext>
            </a:extLst>
          </p:cNvPr>
          <p:cNvCxnSpPr>
            <a:stCxn id="23" idx="2"/>
          </p:cNvCxnSpPr>
          <p:nvPr/>
        </p:nvCxnSpPr>
        <p:spPr bwMode="auto">
          <a:xfrm flipH="1">
            <a:off x="3812562" y="3818965"/>
            <a:ext cx="1" cy="41373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25D915CC-D583-1B44-A41F-48A51CF4F979}"/>
              </a:ext>
            </a:extLst>
          </p:cNvPr>
          <p:cNvCxnSpPr>
            <a:cxnSpLocks/>
          </p:cNvCxnSpPr>
          <p:nvPr/>
        </p:nvCxnSpPr>
        <p:spPr bwMode="auto">
          <a:xfrm flipH="1">
            <a:off x="6489984" y="3798468"/>
            <a:ext cx="1" cy="98566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2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pic>
        <p:nvPicPr>
          <p:cNvPr id="41" name="Image 40">
            <a:extLst>
              <a:ext uri="{FF2B5EF4-FFF2-40B4-BE49-F238E27FC236}">
                <a16:creationId xmlns:a16="http://schemas.microsoft.com/office/drawing/2014/main" id="{4EA23DDE-FB1C-4C4E-8992-7139989B3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7795" y="2900432"/>
            <a:ext cx="1440606" cy="502229"/>
          </a:xfrm>
          <a:prstGeom prst="rect">
            <a:avLst/>
          </a:prstGeom>
        </p:spPr>
      </p:pic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C703EC68-21F2-C34E-A5E4-0C1330B3A5B0}"/>
              </a:ext>
            </a:extLst>
          </p:cNvPr>
          <p:cNvCxnSpPr>
            <a:stCxn id="25" idx="3"/>
          </p:cNvCxnSpPr>
          <p:nvPr/>
        </p:nvCxnSpPr>
        <p:spPr bwMode="auto">
          <a:xfrm>
            <a:off x="6983733" y="3164541"/>
            <a:ext cx="30705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02067292-70D8-9045-8D9B-598155461493}"/>
              </a:ext>
            </a:extLst>
          </p:cNvPr>
          <p:cNvSpPr/>
          <p:nvPr/>
        </p:nvSpPr>
        <p:spPr>
          <a:xfrm>
            <a:off x="322116" y="827674"/>
            <a:ext cx="83198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err="1">
                <a:latin typeface="Avenir Roman" panose="02000503020000020003" pitchFamily="2" charset="0"/>
              </a:rPr>
              <a:t>We</a:t>
            </a:r>
            <a:r>
              <a:rPr lang="fr-FR" sz="2400" dirty="0">
                <a:latin typeface="Avenir Roman" panose="02000503020000020003" pitchFamily="2" charset="0"/>
              </a:rPr>
              <a:t> have </a:t>
            </a:r>
            <a:r>
              <a:rPr lang="fr-FR" sz="2400" dirty="0" err="1">
                <a:latin typeface="Avenir Roman" panose="02000503020000020003" pitchFamily="2" charset="0"/>
              </a:rPr>
              <a:t>seen</a:t>
            </a:r>
            <a:r>
              <a:rPr lang="fr-FR" sz="2400" dirty="0">
                <a:latin typeface="Avenir Roman" panose="02000503020000020003" pitchFamily="2" charset="0"/>
              </a:rPr>
              <a:t> the </a:t>
            </a:r>
            <a:r>
              <a:rPr lang="fr-FR" sz="2400" b="1" dirty="0">
                <a:latin typeface="Avenir Roman" panose="02000503020000020003" pitchFamily="2" charset="0"/>
              </a:rPr>
              <a:t>Expectation-</a:t>
            </a:r>
            <a:r>
              <a:rPr lang="fr-FR" sz="2400" b="1" dirty="0" err="1">
                <a:latin typeface="Avenir Roman" panose="02000503020000020003" pitchFamily="2" charset="0"/>
              </a:rPr>
              <a:t>Maximization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algorithm</a:t>
            </a:r>
            <a:endParaRPr lang="fr-FR" sz="2400" dirty="0">
              <a:latin typeface="Avenir Roman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latin typeface="Avenir Roman" panose="02000503020000020003" pitchFamily="2" charset="0"/>
              </a:rPr>
              <a:t>It </a:t>
            </a:r>
            <a:r>
              <a:rPr lang="fr-FR" sz="2400" dirty="0" err="1">
                <a:latin typeface="Avenir Roman" panose="02000503020000020003" pitchFamily="2" charset="0"/>
              </a:rPr>
              <a:t>can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be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summarized</a:t>
            </a:r>
            <a:r>
              <a:rPr lang="fr-FR" sz="2400" dirty="0">
                <a:latin typeface="Avenir Roman" panose="02000503020000020003" pitchFamily="2" charset="0"/>
              </a:rPr>
              <a:t> as </a:t>
            </a:r>
            <a:r>
              <a:rPr lang="fr-FR" sz="2400" dirty="0" err="1">
                <a:latin typeface="Avenir Roman" panose="02000503020000020003" pitchFamily="2" charset="0"/>
              </a:rPr>
              <a:t>follows</a:t>
            </a:r>
            <a:endParaRPr lang="fr-FR" sz="2400" dirty="0"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6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34" grpId="0"/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à coins arrondis 22">
            <a:extLst>
              <a:ext uri="{FF2B5EF4-FFF2-40B4-BE49-F238E27FC236}">
                <a16:creationId xmlns:a16="http://schemas.microsoft.com/office/drawing/2014/main" id="{C3828046-4CD4-224C-BF10-5ABC12D79A76}"/>
              </a:ext>
            </a:extLst>
          </p:cNvPr>
          <p:cNvSpPr/>
          <p:nvPr/>
        </p:nvSpPr>
        <p:spPr bwMode="auto">
          <a:xfrm>
            <a:off x="3804098" y="2506577"/>
            <a:ext cx="3178632" cy="1308848"/>
          </a:xfrm>
          <a:prstGeom prst="roundRect">
            <a:avLst/>
          </a:prstGeom>
          <a:ln w="38100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 err="1">
                <a:latin typeface="Kohinoor Devanagari Semibold"/>
                <a:cs typeface="Kohinoor Devanagari Semibold"/>
              </a:rPr>
              <a:t>Stochastic</a:t>
            </a:r>
            <a:r>
              <a:rPr lang="fr-FR" b="0" dirty="0">
                <a:latin typeface="Kohinoor Devanagari Semibold"/>
                <a:cs typeface="Kohinoor Devanagari Semibold"/>
              </a:rPr>
              <a:t> </a:t>
            </a:r>
            <a:r>
              <a:rPr lang="fr-FR" b="0" dirty="0" err="1">
                <a:latin typeface="Kohinoor Devanagari Semibold"/>
                <a:cs typeface="Kohinoor Devanagari Semibold"/>
              </a:rPr>
              <a:t>inference</a:t>
            </a:r>
            <a:r>
              <a:rPr lang="fr-FR" b="0" dirty="0">
                <a:latin typeface="Kohinoor Devanagari Semibold"/>
                <a:cs typeface="Kohinoor Devanagari Semibold"/>
              </a:rPr>
              <a:t> </a:t>
            </a:r>
            <a:r>
              <a:rPr lang="fr-FR" b="0" dirty="0" err="1">
                <a:latin typeface="Kohinoor Devanagari Semibold"/>
                <a:cs typeface="Kohinoor Devanagari Semibold"/>
              </a:rPr>
              <a:t>approach</a:t>
            </a:r>
            <a:endParaRPr lang="fr-FR" b="0" dirty="0">
              <a:latin typeface="Kohinoor Devanagari Semibold"/>
              <a:cs typeface="Kohinoor Devanagari Semibold"/>
            </a:endParaRP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2BD4FCC2-E36B-DC4D-859D-734538AE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" y="2842"/>
            <a:ext cx="0" cy="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866648E-6F60-2840-BB6C-1A00E99F5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91" y="2625718"/>
            <a:ext cx="1270000" cy="4699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1B317130-4B2D-4E41-A860-533EFD605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86" y="3233746"/>
            <a:ext cx="1258455" cy="43872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EA60B06F-ECB5-3C4B-AE21-FD145FC9A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598" y="2732190"/>
            <a:ext cx="2847523" cy="882953"/>
          </a:xfrm>
          <a:prstGeom prst="rect">
            <a:avLst/>
          </a:prstGeom>
        </p:spPr>
      </p:pic>
      <p:sp>
        <p:nvSpPr>
          <p:cNvPr id="25" name="Rectangle à coins arrondis 24">
            <a:extLst>
              <a:ext uri="{FF2B5EF4-FFF2-40B4-BE49-F238E27FC236}">
                <a16:creationId xmlns:a16="http://schemas.microsoft.com/office/drawing/2014/main" id="{97B5D1F2-8BBA-E84E-B02F-4591904E9DF2}"/>
              </a:ext>
            </a:extLst>
          </p:cNvPr>
          <p:cNvSpPr/>
          <p:nvPr/>
        </p:nvSpPr>
        <p:spPr bwMode="auto">
          <a:xfrm>
            <a:off x="2223247" y="2506577"/>
            <a:ext cx="1009900" cy="1308848"/>
          </a:xfrm>
          <a:prstGeom prst="roundRect">
            <a:avLst/>
          </a:prstGeom>
          <a:ln w="3810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2326AEFC-6AA3-8C42-A42B-BE2BA2E226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1067" y="2983863"/>
            <a:ext cx="496661" cy="397329"/>
          </a:xfrm>
          <a:prstGeom prst="rect">
            <a:avLst/>
          </a:prstGeom>
        </p:spPr>
      </p:pic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8BA138BC-F378-4E43-A8DA-873343D972AC}"/>
              </a:ext>
            </a:extLst>
          </p:cNvPr>
          <p:cNvCxnSpPr/>
          <p:nvPr/>
        </p:nvCxnSpPr>
        <p:spPr bwMode="auto">
          <a:xfrm>
            <a:off x="1691091" y="2860668"/>
            <a:ext cx="532156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A463D203-2E23-4548-9D7D-DF6D02D345E1}"/>
              </a:ext>
            </a:extLst>
          </p:cNvPr>
          <p:cNvCxnSpPr>
            <a:stCxn id="17" idx="3"/>
          </p:cNvCxnSpPr>
          <p:nvPr/>
        </p:nvCxnSpPr>
        <p:spPr bwMode="auto">
          <a:xfrm flipV="1">
            <a:off x="1681641" y="3453109"/>
            <a:ext cx="541606" cy="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980A3E62-EB34-3142-B6FF-D1C0FC0365FB}"/>
              </a:ext>
            </a:extLst>
          </p:cNvPr>
          <p:cNvCxnSpPr>
            <a:cxnSpLocks/>
            <a:stCxn id="25" idx="3"/>
            <a:endCxn id="23" idx="1"/>
          </p:cNvCxnSpPr>
          <p:nvPr/>
        </p:nvCxnSpPr>
        <p:spPr bwMode="auto">
          <a:xfrm>
            <a:off x="3233147" y="3161001"/>
            <a:ext cx="570951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9550595-3CB4-D745-A51B-788F3C27D578}"/>
              </a:ext>
            </a:extLst>
          </p:cNvPr>
          <p:cNvSpPr/>
          <p:nvPr/>
        </p:nvSpPr>
        <p:spPr>
          <a:xfrm>
            <a:off x="322116" y="863532"/>
            <a:ext cx="8319860" cy="14017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latin typeface="Avenir Roman" panose="02000503020000020003" pitchFamily="2" charset="0"/>
              </a:rPr>
              <a:t>In </a:t>
            </a:r>
            <a:r>
              <a:rPr lang="fr-FR" sz="2400" dirty="0" err="1">
                <a:latin typeface="Avenir Roman" panose="02000503020000020003" pitchFamily="2" charset="0"/>
              </a:rPr>
              <a:t>general</a:t>
            </a:r>
            <a:r>
              <a:rPr lang="fr-FR" sz="2400" dirty="0">
                <a:latin typeface="Avenir Roman" panose="02000503020000020003" pitchFamily="2" charset="0"/>
              </a:rPr>
              <a:t>, </a:t>
            </a:r>
            <a:r>
              <a:rPr lang="fr-FR" sz="2400" dirty="0" err="1">
                <a:latin typeface="Avenir Roman" panose="02000503020000020003" pitchFamily="2" charset="0"/>
              </a:rPr>
              <a:t>we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will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i="1" dirty="0">
                <a:latin typeface="Avenir Roman" panose="02000503020000020003" pitchFamily="2" charset="0"/>
              </a:rPr>
              <a:t>not know the expectations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latin typeface="Avenir Roman" panose="02000503020000020003" pitchFamily="2" charset="0"/>
              </a:rPr>
              <a:t>Gradient </a:t>
            </a:r>
            <a:r>
              <a:rPr lang="fr-FR" sz="2400" dirty="0" err="1">
                <a:latin typeface="Avenir Roman" panose="02000503020000020003" pitchFamily="2" charset="0"/>
              </a:rPr>
              <a:t>is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i="1" dirty="0">
                <a:latin typeface="Avenir Roman" panose="02000503020000020003" pitchFamily="2" charset="0"/>
              </a:rPr>
              <a:t>of the </a:t>
            </a:r>
            <a:r>
              <a:rPr lang="fr-FR" sz="2400" i="1" dirty="0" err="1">
                <a:latin typeface="Avenir Roman" panose="02000503020000020003" pitchFamily="2" charset="0"/>
              </a:rPr>
              <a:t>parameters</a:t>
            </a:r>
            <a:r>
              <a:rPr lang="fr-FR" sz="2400" i="1" dirty="0">
                <a:latin typeface="Avenir Roman" panose="02000503020000020003" pitchFamily="2" charset="0"/>
              </a:rPr>
              <a:t> </a:t>
            </a:r>
            <a:r>
              <a:rPr lang="fr-FR" sz="2400" dirty="0">
                <a:latin typeface="Avenir Roman" panose="02000503020000020003" pitchFamily="2" charset="0"/>
              </a:rPr>
              <a:t>of the distribution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latin typeface="Avenir Roman" panose="02000503020000020003" pitchFamily="2" charset="0"/>
              </a:rPr>
              <a:t>Expectation </a:t>
            </a:r>
            <a:r>
              <a:rPr lang="fr-FR" sz="2400" dirty="0" err="1">
                <a:latin typeface="Avenir Roman" panose="02000503020000020003" pitchFamily="2" charset="0"/>
              </a:rPr>
              <a:t>is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taken</a:t>
            </a:r>
            <a:r>
              <a:rPr lang="fr-FR" sz="2400" dirty="0">
                <a:latin typeface="Avenir Roman" panose="02000503020000020003" pitchFamily="2" charset="0"/>
              </a:rPr>
              <a:t> on </a:t>
            </a:r>
            <a:r>
              <a:rPr lang="fr-FR" sz="2400" dirty="0" err="1">
                <a:latin typeface="Avenir Roman" panose="02000503020000020003" pitchFamily="2" charset="0"/>
              </a:rPr>
              <a:t>this</a:t>
            </a:r>
            <a:r>
              <a:rPr lang="fr-FR" sz="2400" dirty="0">
                <a:latin typeface="Avenir Roman" panose="02000503020000020003" pitchFamily="2" charset="0"/>
              </a:rPr>
              <a:t> distribution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D27E744E-8301-A94C-A965-6886515A5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7795" y="2900432"/>
            <a:ext cx="1440606" cy="502229"/>
          </a:xfrm>
          <a:prstGeom prst="rect">
            <a:avLst/>
          </a:prstGeom>
        </p:spPr>
      </p:pic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A0F4F7AE-49F9-6344-B0B4-E59E0B235684}"/>
              </a:ext>
            </a:extLst>
          </p:cNvPr>
          <p:cNvCxnSpPr/>
          <p:nvPr/>
        </p:nvCxnSpPr>
        <p:spPr bwMode="auto">
          <a:xfrm>
            <a:off x="6983733" y="3164541"/>
            <a:ext cx="30705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Flèche vers la droite 6">
            <a:extLst>
              <a:ext uri="{FF2B5EF4-FFF2-40B4-BE49-F238E27FC236}">
                <a16:creationId xmlns:a16="http://schemas.microsoft.com/office/drawing/2014/main" id="{7C88C610-A0F7-C947-9F64-6547F21391B7}"/>
              </a:ext>
            </a:extLst>
          </p:cNvPr>
          <p:cNvSpPr/>
          <p:nvPr/>
        </p:nvSpPr>
        <p:spPr bwMode="auto">
          <a:xfrm>
            <a:off x="3165788" y="4143343"/>
            <a:ext cx="1657620" cy="236407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sp>
        <p:nvSpPr>
          <p:cNvPr id="21" name="Flèche vers la droite 20">
            <a:extLst>
              <a:ext uri="{FF2B5EF4-FFF2-40B4-BE49-F238E27FC236}">
                <a16:creationId xmlns:a16="http://schemas.microsoft.com/office/drawing/2014/main" id="{DB4269F1-1F40-2345-A793-F4F20AE9B846}"/>
              </a:ext>
            </a:extLst>
          </p:cNvPr>
          <p:cNvSpPr/>
          <p:nvPr/>
        </p:nvSpPr>
        <p:spPr bwMode="auto">
          <a:xfrm flipH="1">
            <a:off x="2404337" y="3897699"/>
            <a:ext cx="1657620" cy="244655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3D3E429-977B-6F48-B781-A2B9AC1AF47C}"/>
              </a:ext>
            </a:extLst>
          </p:cNvPr>
          <p:cNvSpPr/>
          <p:nvPr/>
        </p:nvSpPr>
        <p:spPr>
          <a:xfrm>
            <a:off x="1052413" y="4510882"/>
            <a:ext cx="8319860" cy="1401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 err="1">
                <a:latin typeface="Avenir Roman" panose="02000503020000020003" pitchFamily="2" charset="0"/>
              </a:rPr>
              <a:t>We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want</a:t>
            </a:r>
            <a:r>
              <a:rPr lang="fr-FR" sz="2400" dirty="0">
                <a:latin typeface="Avenir Roman" panose="02000503020000020003" pitchFamily="2" charset="0"/>
              </a:rPr>
              <a:t> to use an </a:t>
            </a:r>
            <a:r>
              <a:rPr lang="fr-FR" sz="2400" i="1" dirty="0" err="1">
                <a:latin typeface="Avenir Roman" panose="02000503020000020003" pitchFamily="2" charset="0"/>
              </a:rPr>
              <a:t>approximate</a:t>
            </a:r>
            <a:r>
              <a:rPr lang="fr-FR" sz="2400" dirty="0">
                <a:latin typeface="Avenir Roman" panose="02000503020000020003" pitchFamily="2" charset="0"/>
              </a:rPr>
              <a:t> distribution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 err="1">
                <a:latin typeface="Avenir Roman" panose="02000503020000020003" pitchFamily="2" charset="0"/>
              </a:rPr>
              <a:t>Allows</a:t>
            </a:r>
            <a:r>
              <a:rPr lang="fr-FR" sz="2400" dirty="0">
                <a:latin typeface="Avenir Roman" panose="02000503020000020003" pitchFamily="2" charset="0"/>
              </a:rPr>
              <a:t> to </a:t>
            </a:r>
            <a:r>
              <a:rPr lang="fr-FR" sz="2400" i="1" dirty="0" err="1">
                <a:latin typeface="Avenir Roman" panose="02000503020000020003" pitchFamily="2" charset="0"/>
              </a:rPr>
              <a:t>optimize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its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parameters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 err="1">
                <a:latin typeface="Avenir Roman" panose="02000503020000020003" pitchFamily="2" charset="0"/>
              </a:rPr>
              <a:t>Then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we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can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compute</a:t>
            </a:r>
            <a:r>
              <a:rPr lang="fr-FR" sz="2400" dirty="0">
                <a:latin typeface="Avenir Roman" panose="02000503020000020003" pitchFamily="2" charset="0"/>
              </a:rPr>
              <a:t> expectation</a:t>
            </a:r>
          </a:p>
        </p:txBody>
      </p:sp>
    </p:spTree>
    <p:extLst>
      <p:ext uri="{BB962C8B-B14F-4D97-AF65-F5344CB8AC3E}">
        <p14:creationId xmlns:p14="http://schemas.microsoft.com/office/powerpoint/2010/main" val="202720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à coins arrondis 21">
            <a:extLst>
              <a:ext uri="{FF2B5EF4-FFF2-40B4-BE49-F238E27FC236}">
                <a16:creationId xmlns:a16="http://schemas.microsoft.com/office/drawing/2014/main" id="{E39C3E88-0EBF-0E4F-9A97-32ED91D056E1}"/>
              </a:ext>
            </a:extLst>
          </p:cNvPr>
          <p:cNvSpPr/>
          <p:nvPr/>
        </p:nvSpPr>
        <p:spPr bwMode="auto">
          <a:xfrm>
            <a:off x="2922494" y="4871772"/>
            <a:ext cx="5537033" cy="991146"/>
          </a:xfrm>
          <a:prstGeom prst="roundRect">
            <a:avLst>
              <a:gd name="adj" fmla="val 5694"/>
            </a:avLst>
          </a:prstGeom>
          <a:solidFill>
            <a:srgbClr val="00B050">
              <a:alpha val="23137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fr-FR" sz="2000" i="1" dirty="0">
              <a:latin typeface="Calibri" panose="020F0502020204030204" pitchFamily="34" charset="0"/>
              <a:ea typeface="Helvetica Neue" panose="02000503000000020004" pitchFamily="2" charset="0"/>
              <a:cs typeface="Calibri" panose="020F0502020204030204" pitchFamily="34" charset="0"/>
            </a:endParaRPr>
          </a:p>
        </p:txBody>
      </p:sp>
      <p:sp>
        <p:nvSpPr>
          <p:cNvPr id="14" name="Rectangle à coins arrondis 13">
            <a:extLst>
              <a:ext uri="{FF2B5EF4-FFF2-40B4-BE49-F238E27FC236}">
                <a16:creationId xmlns:a16="http://schemas.microsoft.com/office/drawing/2014/main" id="{859AFE88-A115-F34B-A4E8-A6E579B5995E}"/>
              </a:ext>
            </a:extLst>
          </p:cNvPr>
          <p:cNvSpPr/>
          <p:nvPr/>
        </p:nvSpPr>
        <p:spPr bwMode="auto">
          <a:xfrm>
            <a:off x="622402" y="1537628"/>
            <a:ext cx="7846154" cy="1351648"/>
          </a:xfrm>
          <a:prstGeom prst="roundRect">
            <a:avLst>
              <a:gd name="adj" fmla="val 5694"/>
            </a:avLst>
          </a:prstGeom>
          <a:solidFill>
            <a:srgbClr val="FAC200">
              <a:alpha val="23137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fr-FR" sz="2000" i="1" dirty="0">
              <a:latin typeface="Calibri" panose="020F0502020204030204" pitchFamily="34" charset="0"/>
              <a:ea typeface="Helvetica Neue" panose="02000503000000020004" pitchFamily="2" charset="0"/>
              <a:cs typeface="Calibri" panose="020F0502020204030204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 err="1">
                <a:latin typeface="Kohinoor Devanagari Semibold"/>
                <a:cs typeface="Kohinoor Devanagari Semibold"/>
              </a:rPr>
              <a:t>Stochastic</a:t>
            </a:r>
            <a:r>
              <a:rPr lang="fr-FR" b="0" dirty="0">
                <a:latin typeface="Kohinoor Devanagari Semibold"/>
                <a:cs typeface="Kohinoor Devanagari Semibold"/>
              </a:rPr>
              <a:t> gradient </a:t>
            </a:r>
            <a:r>
              <a:rPr lang="fr-FR" b="0" dirty="0" err="1">
                <a:latin typeface="Kohinoor Devanagari Semibold"/>
                <a:cs typeface="Kohinoor Devanagari Semibold"/>
              </a:rPr>
              <a:t>estimator</a:t>
            </a:r>
            <a:endParaRPr lang="fr-FR" b="0" dirty="0">
              <a:latin typeface="Kohinoor Devanagari Semibold"/>
              <a:cs typeface="Kohinoor Devanagari Semibold"/>
            </a:endParaRP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2BD4FCC2-E36B-DC4D-859D-734538AE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" y="2842"/>
            <a:ext cx="0" cy="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FE5EB62-8AEC-1D45-A37C-B11483441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17" y="1681060"/>
            <a:ext cx="7226300" cy="1016000"/>
          </a:xfrm>
          <a:prstGeom prst="rect">
            <a:avLst/>
          </a:prstGeom>
        </p:spPr>
      </p:pic>
      <p:sp>
        <p:nvSpPr>
          <p:cNvPr id="15" name="Rectangle à coins arrondis 14">
            <a:extLst>
              <a:ext uri="{FF2B5EF4-FFF2-40B4-BE49-F238E27FC236}">
                <a16:creationId xmlns:a16="http://schemas.microsoft.com/office/drawing/2014/main" id="{1589B4B7-B11B-FC4B-9628-3C2D622CA9A3}"/>
              </a:ext>
            </a:extLst>
          </p:cNvPr>
          <p:cNvSpPr/>
          <p:nvPr/>
        </p:nvSpPr>
        <p:spPr bwMode="auto">
          <a:xfrm>
            <a:off x="5597813" y="1864664"/>
            <a:ext cx="1053999" cy="686578"/>
          </a:xfrm>
          <a:prstGeom prst="roundRect">
            <a:avLst>
              <a:gd name="adj" fmla="val 5694"/>
            </a:avLst>
          </a:prstGeom>
          <a:solidFill>
            <a:srgbClr val="FF0000">
              <a:alpha val="23137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fr-FR" sz="2000" i="1" dirty="0">
              <a:latin typeface="Calibri" panose="020F0502020204030204" pitchFamily="34" charset="0"/>
              <a:ea typeface="Helvetica Neue" panose="02000503000000020004" pitchFamily="2" charset="0"/>
              <a:cs typeface="Calibri" panose="020F0502020204030204" pitchFamily="34" charset="0"/>
            </a:endParaRPr>
          </a:p>
        </p:txBody>
      </p:sp>
      <p:sp>
        <p:nvSpPr>
          <p:cNvPr id="16" name="Rectangle à coins arrondis 15">
            <a:extLst>
              <a:ext uri="{FF2B5EF4-FFF2-40B4-BE49-F238E27FC236}">
                <a16:creationId xmlns:a16="http://schemas.microsoft.com/office/drawing/2014/main" id="{D75FE6BB-16CA-CC48-80C6-34862AB295BA}"/>
              </a:ext>
            </a:extLst>
          </p:cNvPr>
          <p:cNvSpPr/>
          <p:nvPr/>
        </p:nvSpPr>
        <p:spPr bwMode="auto">
          <a:xfrm>
            <a:off x="6669741" y="1864664"/>
            <a:ext cx="963705" cy="686578"/>
          </a:xfrm>
          <a:prstGeom prst="roundRect">
            <a:avLst>
              <a:gd name="adj" fmla="val 5694"/>
            </a:avLst>
          </a:prstGeom>
          <a:solidFill>
            <a:srgbClr val="00B050">
              <a:alpha val="23137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fr-FR" sz="2000" i="1" dirty="0">
              <a:latin typeface="Calibri" panose="020F0502020204030204" pitchFamily="34" charset="0"/>
              <a:ea typeface="Helvetica Neue" panose="02000503000000020004" pitchFamily="2" charset="0"/>
              <a:cs typeface="Calibri" panose="020F05020202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267151-7A0B-7140-8903-F76CD3A7FB76}"/>
              </a:ext>
            </a:extLst>
          </p:cNvPr>
          <p:cNvSpPr/>
          <p:nvPr/>
        </p:nvSpPr>
        <p:spPr>
          <a:xfrm>
            <a:off x="622402" y="876300"/>
            <a:ext cx="8319860" cy="51533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400" dirty="0">
                <a:latin typeface="Avenir Roman" panose="02000503020000020003" pitchFamily="2" charset="0"/>
              </a:rPr>
              <a:t>All </a:t>
            </a:r>
            <a:r>
              <a:rPr lang="fr-FR" sz="2400" dirty="0" err="1">
                <a:latin typeface="Avenir Roman" panose="02000503020000020003" pitchFamily="2" charset="0"/>
              </a:rPr>
              <a:t>approaches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can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be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summarized</a:t>
            </a:r>
            <a:r>
              <a:rPr lang="fr-FR" sz="2400" dirty="0">
                <a:latin typeface="Avenir Roman" panose="02000503020000020003" pitchFamily="2" charset="0"/>
              </a:rPr>
              <a:t> as</a:t>
            </a:r>
          </a:p>
        </p:txBody>
      </p:sp>
      <p:sp>
        <p:nvSpPr>
          <p:cNvPr id="20" name="Rectangle à coins arrondis 19">
            <a:extLst>
              <a:ext uri="{FF2B5EF4-FFF2-40B4-BE49-F238E27FC236}">
                <a16:creationId xmlns:a16="http://schemas.microsoft.com/office/drawing/2014/main" id="{8152DDB8-C619-3045-98A0-7ECB1211969A}"/>
              </a:ext>
            </a:extLst>
          </p:cNvPr>
          <p:cNvSpPr/>
          <p:nvPr/>
        </p:nvSpPr>
        <p:spPr bwMode="auto">
          <a:xfrm>
            <a:off x="622402" y="3642001"/>
            <a:ext cx="5509457" cy="991146"/>
          </a:xfrm>
          <a:prstGeom prst="roundRect">
            <a:avLst>
              <a:gd name="adj" fmla="val 5694"/>
            </a:avLst>
          </a:prstGeom>
          <a:solidFill>
            <a:srgbClr val="FF0000">
              <a:alpha val="23137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fr-FR" sz="2000" i="1" dirty="0">
              <a:latin typeface="Calibri" panose="020F0502020204030204" pitchFamily="34" charset="0"/>
              <a:ea typeface="Helvetica Neue" panose="02000503000000020004" pitchFamily="2" charset="0"/>
              <a:cs typeface="Calibri" panose="020F050202020403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805C34-E2B1-384A-B2BD-1B0F2BED90AB}"/>
              </a:ext>
            </a:extLst>
          </p:cNvPr>
          <p:cNvSpPr/>
          <p:nvPr/>
        </p:nvSpPr>
        <p:spPr>
          <a:xfrm>
            <a:off x="712047" y="3650080"/>
            <a:ext cx="4200579" cy="515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400" b="1" dirty="0">
                <a:latin typeface="Avenir Roman" panose="02000503020000020003" pitchFamily="2" charset="0"/>
              </a:rPr>
              <a:t>Score-</a:t>
            </a:r>
            <a:r>
              <a:rPr lang="fr-FR" sz="2400" b="1" dirty="0" err="1">
                <a:latin typeface="Avenir Roman" panose="02000503020000020003" pitchFamily="2" charset="0"/>
              </a:rPr>
              <a:t>function</a:t>
            </a:r>
            <a:r>
              <a:rPr lang="fr-FR" sz="2400" b="1" dirty="0">
                <a:latin typeface="Avenir Roman" panose="02000503020000020003" pitchFamily="2" charset="0"/>
              </a:rPr>
              <a:t> </a:t>
            </a:r>
            <a:r>
              <a:rPr lang="fr-FR" sz="2400" b="1" dirty="0" err="1">
                <a:latin typeface="Avenir Roman" panose="02000503020000020003" pitchFamily="2" charset="0"/>
              </a:rPr>
              <a:t>estimator</a:t>
            </a:r>
            <a:endParaRPr lang="fr-FR" sz="2400" b="1" dirty="0">
              <a:latin typeface="Avenir Roman" panose="02000503020000020003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8DA04F-B14A-4E46-B1DE-5EC5DBE4E56E}"/>
              </a:ext>
            </a:extLst>
          </p:cNvPr>
          <p:cNvSpPr/>
          <p:nvPr/>
        </p:nvSpPr>
        <p:spPr>
          <a:xfrm>
            <a:off x="3622697" y="4871772"/>
            <a:ext cx="4747185" cy="515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fr-FR" sz="2400" b="1" dirty="0" err="1">
                <a:latin typeface="Avenir Roman" panose="02000503020000020003" pitchFamily="2" charset="0"/>
              </a:rPr>
              <a:t>Pathwise</a:t>
            </a:r>
            <a:r>
              <a:rPr lang="fr-FR" sz="2400" b="1" dirty="0">
                <a:latin typeface="Avenir Roman" panose="02000503020000020003" pitchFamily="2" charset="0"/>
              </a:rPr>
              <a:t> gradient </a:t>
            </a:r>
            <a:r>
              <a:rPr lang="fr-FR" sz="2400" b="1" dirty="0" err="1">
                <a:latin typeface="Avenir Roman" panose="02000503020000020003" pitchFamily="2" charset="0"/>
              </a:rPr>
              <a:t>estimator</a:t>
            </a:r>
            <a:endParaRPr lang="fr-FR" sz="2400" b="1" dirty="0">
              <a:latin typeface="Avenir Roman" panose="02000503020000020003" pitchFamily="2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8AC80F8-CC60-A54A-B7AE-0A30A0BE9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833" y="4167330"/>
            <a:ext cx="877836" cy="35304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5409720-F975-1F42-9A29-58B19343B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6641" y="5402590"/>
            <a:ext cx="715627" cy="35304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91E281B-4454-9F4E-9596-A2048AA05219}"/>
              </a:ext>
            </a:extLst>
          </p:cNvPr>
          <p:cNvSpPr/>
          <p:nvPr/>
        </p:nvSpPr>
        <p:spPr>
          <a:xfrm>
            <a:off x="712047" y="4059234"/>
            <a:ext cx="3533786" cy="515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400" dirty="0" err="1">
                <a:latin typeface="Avenir Roman" panose="02000503020000020003" pitchFamily="2" charset="0"/>
              </a:rPr>
              <a:t>Differentiate</a:t>
            </a:r>
            <a:r>
              <a:rPr lang="fr-FR" sz="2400" dirty="0">
                <a:latin typeface="Avenir Roman" panose="02000503020000020003" pitchFamily="2" charset="0"/>
              </a:rPr>
              <a:t> the </a:t>
            </a:r>
            <a:r>
              <a:rPr lang="fr-FR" sz="2400" dirty="0" err="1">
                <a:latin typeface="Avenir Roman" panose="02000503020000020003" pitchFamily="2" charset="0"/>
              </a:rPr>
              <a:t>density</a:t>
            </a:r>
            <a:endParaRPr lang="fr-FR" sz="2400" dirty="0">
              <a:latin typeface="Avenir Roman" panose="02000503020000020003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A2970A-455F-ED4D-BD94-DB36E31BD94B}"/>
              </a:ext>
            </a:extLst>
          </p:cNvPr>
          <p:cNvSpPr/>
          <p:nvPr/>
        </p:nvSpPr>
        <p:spPr>
          <a:xfrm>
            <a:off x="3920828" y="5288389"/>
            <a:ext cx="4449054" cy="515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400" dirty="0" err="1">
                <a:latin typeface="Avenir Roman" panose="02000503020000020003" pitchFamily="2" charset="0"/>
              </a:rPr>
              <a:t>Differentiate</a:t>
            </a:r>
            <a:r>
              <a:rPr lang="fr-FR" sz="2400" dirty="0">
                <a:latin typeface="Avenir Roman" panose="02000503020000020003" pitchFamily="2" charset="0"/>
              </a:rPr>
              <a:t> the </a:t>
            </a:r>
            <a:r>
              <a:rPr lang="fr-FR" sz="2400" dirty="0" err="1">
                <a:latin typeface="Avenir Roman" panose="02000503020000020003" pitchFamily="2" charset="0"/>
              </a:rPr>
              <a:t>function</a:t>
            </a:r>
            <a:endParaRPr lang="fr-FR" sz="2400" dirty="0">
              <a:latin typeface="Avenir Roman" panose="02000503020000020003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D5733F4-1E66-E240-9096-524177616C1E}"/>
              </a:ext>
            </a:extLst>
          </p:cNvPr>
          <p:cNvSpPr/>
          <p:nvPr/>
        </p:nvSpPr>
        <p:spPr>
          <a:xfrm>
            <a:off x="622402" y="2979081"/>
            <a:ext cx="8319860" cy="51533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400" b="1" dirty="0" err="1">
                <a:latin typeface="Avenir Roman" panose="02000503020000020003" pitchFamily="2" charset="0"/>
              </a:rPr>
              <a:t>Two</a:t>
            </a:r>
            <a:r>
              <a:rPr lang="fr-FR" sz="2400" b="1" dirty="0">
                <a:latin typeface="Avenir Roman" panose="02000503020000020003" pitchFamily="2" charset="0"/>
              </a:rPr>
              <a:t> </a:t>
            </a:r>
            <a:r>
              <a:rPr lang="fr-FR" sz="2400" b="1" dirty="0" err="1">
                <a:latin typeface="Avenir Roman" panose="02000503020000020003" pitchFamily="2" charset="0"/>
              </a:rPr>
              <a:t>potential</a:t>
            </a:r>
            <a:r>
              <a:rPr lang="fr-FR" sz="2400" b="1" dirty="0">
                <a:latin typeface="Avenir Roman" panose="02000503020000020003" pitchFamily="2" charset="0"/>
              </a:rPr>
              <a:t> solutions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9D5F83B5-7F8B-1B4B-B732-6F493AB9F15F}"/>
              </a:ext>
            </a:extLst>
          </p:cNvPr>
          <p:cNvCxnSpPr/>
          <p:nvPr/>
        </p:nvCxnSpPr>
        <p:spPr bwMode="auto">
          <a:xfrm>
            <a:off x="5844988" y="2551242"/>
            <a:ext cx="0" cy="10907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00F45E98-24BD-4D40-A871-1A3377B72046}"/>
              </a:ext>
            </a:extLst>
          </p:cNvPr>
          <p:cNvCxnSpPr>
            <a:cxnSpLocks/>
          </p:cNvCxnSpPr>
          <p:nvPr/>
        </p:nvCxnSpPr>
        <p:spPr bwMode="auto">
          <a:xfrm>
            <a:off x="7151593" y="2551241"/>
            <a:ext cx="0" cy="232053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724159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5" grpId="0" animBg="1"/>
      <p:bldP spid="16" grpId="0" animBg="1"/>
      <p:bldP spid="20" grpId="0" animBg="1"/>
      <p:bldP spid="23" grpId="0"/>
      <p:bldP spid="24" grpId="0"/>
      <p:bldP spid="26" grpId="0"/>
      <p:bldP spid="27" grpId="0"/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à coins arrondis 36">
            <a:extLst>
              <a:ext uri="{FF2B5EF4-FFF2-40B4-BE49-F238E27FC236}">
                <a16:creationId xmlns:a16="http://schemas.microsoft.com/office/drawing/2014/main" id="{63965950-E1E2-0543-A77D-C93C257E1D9F}"/>
              </a:ext>
            </a:extLst>
          </p:cNvPr>
          <p:cNvSpPr/>
          <p:nvPr/>
        </p:nvSpPr>
        <p:spPr bwMode="auto">
          <a:xfrm>
            <a:off x="4114157" y="5016210"/>
            <a:ext cx="4731750" cy="1388801"/>
          </a:xfrm>
          <a:prstGeom prst="roundRect">
            <a:avLst>
              <a:gd name="adj" fmla="val 756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5AA5207-FAE9-224E-A1BE-8340AAC69E08}"/>
              </a:ext>
            </a:extLst>
          </p:cNvPr>
          <p:cNvSpPr/>
          <p:nvPr/>
        </p:nvSpPr>
        <p:spPr bwMode="auto">
          <a:xfrm>
            <a:off x="4265914" y="4749734"/>
            <a:ext cx="2067010" cy="48007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sp>
        <p:nvSpPr>
          <p:cNvPr id="36" name="Rectangle à coins arrondis 35">
            <a:extLst>
              <a:ext uri="{FF2B5EF4-FFF2-40B4-BE49-F238E27FC236}">
                <a16:creationId xmlns:a16="http://schemas.microsoft.com/office/drawing/2014/main" id="{F2BC8479-7E41-8F49-BFFD-31A1015696DE}"/>
              </a:ext>
            </a:extLst>
          </p:cNvPr>
          <p:cNvSpPr/>
          <p:nvPr/>
        </p:nvSpPr>
        <p:spPr bwMode="auto">
          <a:xfrm>
            <a:off x="452716" y="4842494"/>
            <a:ext cx="3491755" cy="1791385"/>
          </a:xfrm>
          <a:prstGeom prst="roundRect">
            <a:avLst>
              <a:gd name="adj" fmla="val 756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F3B850-771B-AF4C-9F94-957C6B124400}"/>
              </a:ext>
            </a:extLst>
          </p:cNvPr>
          <p:cNvSpPr/>
          <p:nvPr/>
        </p:nvSpPr>
        <p:spPr bwMode="auto">
          <a:xfrm>
            <a:off x="604473" y="4576019"/>
            <a:ext cx="2067010" cy="48007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sp>
        <p:nvSpPr>
          <p:cNvPr id="14" name="Rectangle à coins arrondis 13">
            <a:extLst>
              <a:ext uri="{FF2B5EF4-FFF2-40B4-BE49-F238E27FC236}">
                <a16:creationId xmlns:a16="http://schemas.microsoft.com/office/drawing/2014/main" id="{859AFE88-A115-F34B-A4E8-A6E579B5995E}"/>
              </a:ext>
            </a:extLst>
          </p:cNvPr>
          <p:cNvSpPr/>
          <p:nvPr/>
        </p:nvSpPr>
        <p:spPr bwMode="auto">
          <a:xfrm>
            <a:off x="622402" y="1537628"/>
            <a:ext cx="7846154" cy="1351648"/>
          </a:xfrm>
          <a:prstGeom prst="roundRect">
            <a:avLst>
              <a:gd name="adj" fmla="val 5694"/>
            </a:avLst>
          </a:prstGeom>
          <a:solidFill>
            <a:srgbClr val="FAC200">
              <a:alpha val="23137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fr-FR" sz="2000" i="1" dirty="0">
              <a:latin typeface="Calibri" panose="020F0502020204030204" pitchFamily="34" charset="0"/>
              <a:ea typeface="Helvetica Neue" panose="02000503000000020004" pitchFamily="2" charset="0"/>
              <a:cs typeface="Calibri" panose="020F0502020204030204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>
                <a:latin typeface="Kohinoor Devanagari Semibold"/>
                <a:cs typeface="Kohinoor Devanagari Semibold"/>
              </a:rPr>
              <a:t>Score-</a:t>
            </a:r>
            <a:r>
              <a:rPr lang="fr-FR" b="0" dirty="0" err="1">
                <a:latin typeface="Kohinoor Devanagari Semibold"/>
                <a:cs typeface="Kohinoor Devanagari Semibold"/>
              </a:rPr>
              <a:t>function</a:t>
            </a:r>
            <a:r>
              <a:rPr lang="fr-FR" b="0" dirty="0">
                <a:latin typeface="Kohinoor Devanagari Semibold"/>
                <a:cs typeface="Kohinoor Devanagari Semibold"/>
              </a:rPr>
              <a:t> </a:t>
            </a:r>
            <a:r>
              <a:rPr lang="fr-FR" b="0" dirty="0" err="1">
                <a:latin typeface="Kohinoor Devanagari Semibold"/>
                <a:cs typeface="Kohinoor Devanagari Semibold"/>
              </a:rPr>
              <a:t>estimator</a:t>
            </a:r>
            <a:endParaRPr lang="fr-FR" b="0" dirty="0">
              <a:latin typeface="Kohinoor Devanagari Semibold"/>
              <a:cs typeface="Kohinoor Devanagari Semibold"/>
            </a:endParaRP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2BD4FCC2-E36B-DC4D-859D-734538AE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" y="2842"/>
            <a:ext cx="0" cy="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FE5EB62-8AEC-1D45-A37C-B11483441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17" y="1681060"/>
            <a:ext cx="7226300" cy="1016000"/>
          </a:xfrm>
          <a:prstGeom prst="rect">
            <a:avLst/>
          </a:prstGeom>
        </p:spPr>
      </p:pic>
      <p:sp>
        <p:nvSpPr>
          <p:cNvPr id="15" name="Rectangle à coins arrondis 14">
            <a:extLst>
              <a:ext uri="{FF2B5EF4-FFF2-40B4-BE49-F238E27FC236}">
                <a16:creationId xmlns:a16="http://schemas.microsoft.com/office/drawing/2014/main" id="{1589B4B7-B11B-FC4B-9628-3C2D622CA9A3}"/>
              </a:ext>
            </a:extLst>
          </p:cNvPr>
          <p:cNvSpPr/>
          <p:nvPr/>
        </p:nvSpPr>
        <p:spPr bwMode="auto">
          <a:xfrm>
            <a:off x="5597813" y="1864664"/>
            <a:ext cx="1053999" cy="686578"/>
          </a:xfrm>
          <a:prstGeom prst="roundRect">
            <a:avLst>
              <a:gd name="adj" fmla="val 5694"/>
            </a:avLst>
          </a:prstGeom>
          <a:solidFill>
            <a:srgbClr val="FF0000">
              <a:alpha val="23137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fr-FR" sz="2000" i="1" dirty="0">
              <a:latin typeface="Calibri" panose="020F0502020204030204" pitchFamily="34" charset="0"/>
              <a:ea typeface="Helvetica Neue" panose="02000503000000020004" pitchFamily="2" charset="0"/>
              <a:cs typeface="Calibri" panose="020F05020202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267151-7A0B-7140-8903-F76CD3A7FB76}"/>
              </a:ext>
            </a:extLst>
          </p:cNvPr>
          <p:cNvSpPr/>
          <p:nvPr/>
        </p:nvSpPr>
        <p:spPr>
          <a:xfrm>
            <a:off x="622402" y="840442"/>
            <a:ext cx="6190774" cy="51533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400" dirty="0">
                <a:latin typeface="Avenir Roman" panose="02000503020000020003" pitchFamily="2" charset="0"/>
              </a:rPr>
              <a:t>If </a:t>
            </a:r>
            <a:r>
              <a:rPr lang="fr-FR" sz="2400" dirty="0" err="1">
                <a:latin typeface="Avenir Roman" panose="02000503020000020003" pitchFamily="2" charset="0"/>
              </a:rPr>
              <a:t>we</a:t>
            </a:r>
            <a:r>
              <a:rPr lang="fr-FR" sz="2400" dirty="0">
                <a:latin typeface="Avenir Roman" panose="02000503020000020003" pitchFamily="2" charset="0"/>
              </a:rPr>
              <a:t> focus on </a:t>
            </a:r>
            <a:r>
              <a:rPr lang="fr-FR" sz="2400" dirty="0" err="1">
                <a:latin typeface="Avenir Roman" panose="02000503020000020003" pitchFamily="2" charset="0"/>
              </a:rPr>
              <a:t>differentiating</a:t>
            </a:r>
            <a:r>
              <a:rPr lang="fr-FR" sz="2400" dirty="0">
                <a:latin typeface="Avenir Roman" panose="02000503020000020003" pitchFamily="2" charset="0"/>
              </a:rPr>
              <a:t> the </a:t>
            </a:r>
            <a:r>
              <a:rPr lang="fr-FR" sz="2400" dirty="0" err="1">
                <a:latin typeface="Avenir Roman" panose="02000503020000020003" pitchFamily="2" charset="0"/>
              </a:rPr>
              <a:t>density</a:t>
            </a:r>
            <a:endParaRPr lang="fr-FR" sz="2400" dirty="0">
              <a:latin typeface="Avenir Roman" panose="02000503020000020003" pitchFamily="2" charset="0"/>
            </a:endParaRPr>
          </a:p>
        </p:txBody>
      </p:sp>
      <p:sp>
        <p:nvSpPr>
          <p:cNvPr id="21" name="Rectangle à coins arrondis 20">
            <a:extLst>
              <a:ext uri="{FF2B5EF4-FFF2-40B4-BE49-F238E27FC236}">
                <a16:creationId xmlns:a16="http://schemas.microsoft.com/office/drawing/2014/main" id="{73AAB104-1521-8F42-9F44-6DE1D84E632C}"/>
              </a:ext>
            </a:extLst>
          </p:cNvPr>
          <p:cNvSpPr/>
          <p:nvPr/>
        </p:nvSpPr>
        <p:spPr bwMode="auto">
          <a:xfrm>
            <a:off x="1931249" y="3056013"/>
            <a:ext cx="5509457" cy="960978"/>
          </a:xfrm>
          <a:prstGeom prst="roundRect">
            <a:avLst>
              <a:gd name="adj" fmla="val 5694"/>
            </a:avLst>
          </a:prstGeom>
          <a:solidFill>
            <a:srgbClr val="FF0000">
              <a:alpha val="23137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fr-FR" sz="2000" i="1" dirty="0">
              <a:latin typeface="Calibri" panose="020F0502020204030204" pitchFamily="34" charset="0"/>
              <a:ea typeface="Helvetica Neue" panose="02000503000000020004" pitchFamily="2" charset="0"/>
              <a:cs typeface="Calibri" panose="020F0502020204030204" pitchFamily="34" charset="0"/>
            </a:endParaRPr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EA1199CE-C062-D043-9F61-0CACE19BA1DB}"/>
              </a:ext>
            </a:extLst>
          </p:cNvPr>
          <p:cNvCxnSpPr>
            <a:cxnSpLocks/>
          </p:cNvCxnSpPr>
          <p:nvPr/>
        </p:nvCxnSpPr>
        <p:spPr bwMode="auto">
          <a:xfrm>
            <a:off x="6113930" y="2527500"/>
            <a:ext cx="0" cy="5095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0" name="Image 29">
            <a:extLst>
              <a:ext uri="{FF2B5EF4-FFF2-40B4-BE49-F238E27FC236}">
                <a16:creationId xmlns:a16="http://schemas.microsoft.com/office/drawing/2014/main" id="{35E5E32B-96A9-9145-B5EC-2E3921826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6927" y="3272245"/>
            <a:ext cx="5118100" cy="520700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E3D3CAE7-27BE-DC42-B91E-EAF085F67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4802" y="947443"/>
            <a:ext cx="1040045" cy="36258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5D8437A-07B6-0248-9539-2787FB660094}"/>
              </a:ext>
            </a:extLst>
          </p:cNvPr>
          <p:cNvSpPr/>
          <p:nvPr/>
        </p:nvSpPr>
        <p:spPr>
          <a:xfrm>
            <a:off x="622402" y="4550255"/>
            <a:ext cx="4200579" cy="1995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400" b="1" dirty="0" err="1">
                <a:latin typeface="Avenir Roman" panose="02000503020000020003" pitchFamily="2" charset="0"/>
              </a:rPr>
              <a:t>Other</a:t>
            </a:r>
            <a:r>
              <a:rPr lang="fr-FR" sz="2400" b="1" dirty="0">
                <a:latin typeface="Avenir Roman" panose="02000503020000020003" pitchFamily="2" charset="0"/>
              </a:rPr>
              <a:t> </a:t>
            </a:r>
            <a:r>
              <a:rPr lang="fr-FR" sz="2400" b="1" dirty="0" err="1">
                <a:latin typeface="Avenir Roman" panose="02000503020000020003" pitchFamily="2" charset="0"/>
              </a:rPr>
              <a:t>names</a:t>
            </a:r>
            <a:endParaRPr lang="fr-FR" sz="2400" b="1" dirty="0">
              <a:latin typeface="Avenir Roman" panose="02000503020000020003" pitchFamily="2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000" dirty="0" err="1">
                <a:latin typeface="Avenir Roman" panose="02000503020000020003" pitchFamily="2" charset="0"/>
              </a:rPr>
              <a:t>Likelihood</a:t>
            </a:r>
            <a:r>
              <a:rPr lang="fr-FR" sz="2000" dirty="0">
                <a:latin typeface="Avenir Roman" panose="02000503020000020003" pitchFamily="2" charset="0"/>
              </a:rPr>
              <a:t>-ratio trick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latin typeface="Avenir Roman" panose="02000503020000020003" pitchFamily="2" charset="0"/>
              </a:rPr>
              <a:t>REINFORCE </a:t>
            </a:r>
            <a:r>
              <a:rPr lang="fr-FR" sz="2000" dirty="0" err="1">
                <a:latin typeface="Avenir Roman" panose="02000503020000020003" pitchFamily="2" charset="0"/>
              </a:rPr>
              <a:t>algorithm</a:t>
            </a:r>
            <a:endParaRPr lang="fr-FR" sz="2000" dirty="0">
              <a:latin typeface="Avenir Roman" panose="02000503020000020003" pitchFamily="2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000" dirty="0" err="1">
                <a:latin typeface="Avenir Roman" panose="02000503020000020003" pitchFamily="2" charset="0"/>
              </a:rPr>
              <a:t>Automated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inference</a:t>
            </a:r>
            <a:endParaRPr lang="fr-FR" sz="2000" dirty="0">
              <a:latin typeface="Avenir Roman" panose="02000503020000020003" pitchFamily="2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latin typeface="Avenir Roman" panose="02000503020000020003" pitchFamily="2" charset="0"/>
              </a:rPr>
              <a:t>Black-box </a:t>
            </a:r>
            <a:r>
              <a:rPr lang="fr-FR" sz="2000" dirty="0" err="1">
                <a:latin typeface="Avenir Roman" panose="02000503020000020003" pitchFamily="2" charset="0"/>
              </a:rPr>
              <a:t>inference</a:t>
            </a:r>
            <a:endParaRPr lang="fr-FR" sz="2000" dirty="0">
              <a:latin typeface="Avenir Roman" panose="02000503020000020003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D2AB830-163C-C24C-ABB9-4A07985FD180}"/>
              </a:ext>
            </a:extLst>
          </p:cNvPr>
          <p:cNvSpPr/>
          <p:nvPr/>
        </p:nvSpPr>
        <p:spPr>
          <a:xfrm>
            <a:off x="4267977" y="4734921"/>
            <a:ext cx="4552495" cy="1626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400" b="1" dirty="0" err="1">
                <a:latin typeface="Avenir Roman" panose="02000503020000020003" pitchFamily="2" charset="0"/>
              </a:rPr>
              <a:t>When</a:t>
            </a:r>
            <a:r>
              <a:rPr lang="fr-FR" sz="2400" b="1" dirty="0">
                <a:latin typeface="Avenir Roman" panose="02000503020000020003" pitchFamily="2" charset="0"/>
              </a:rPr>
              <a:t> to use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000" dirty="0" err="1">
                <a:latin typeface="Avenir Roman" panose="02000503020000020003" pitchFamily="2" charset="0"/>
              </a:rPr>
              <a:t>Function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is</a:t>
            </a:r>
            <a:r>
              <a:rPr lang="fr-FR" sz="2000" dirty="0">
                <a:latin typeface="Avenir Roman" panose="02000503020000020003" pitchFamily="2" charset="0"/>
              </a:rPr>
              <a:t> not </a:t>
            </a:r>
            <a:r>
              <a:rPr lang="fr-FR" sz="2000" dirty="0" err="1">
                <a:latin typeface="Avenir Roman" panose="02000503020000020003" pitchFamily="2" charset="0"/>
              </a:rPr>
              <a:t>differentiable</a:t>
            </a:r>
            <a:endParaRPr lang="fr-FR" sz="2000" dirty="0">
              <a:latin typeface="Avenir Roman" panose="02000503020000020003" pitchFamily="2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000" dirty="0" err="1">
                <a:latin typeface="Avenir Roman" panose="02000503020000020003" pitchFamily="2" charset="0"/>
              </a:rPr>
              <a:t>Density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is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easy</a:t>
            </a:r>
            <a:r>
              <a:rPr lang="fr-FR" sz="2000" dirty="0">
                <a:latin typeface="Avenir Roman" panose="02000503020000020003" pitchFamily="2" charset="0"/>
              </a:rPr>
              <a:t> to </a:t>
            </a:r>
            <a:r>
              <a:rPr lang="fr-FR" sz="2000" dirty="0" err="1">
                <a:latin typeface="Avenir Roman" panose="02000503020000020003" pitchFamily="2" charset="0"/>
              </a:rPr>
              <a:t>sample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from</a:t>
            </a:r>
            <a:endParaRPr lang="fr-FR" sz="2000" dirty="0">
              <a:latin typeface="Avenir Roman" panose="02000503020000020003" pitchFamily="2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000" dirty="0" err="1">
                <a:latin typeface="Avenir Roman" panose="02000503020000020003" pitchFamily="2" charset="0"/>
              </a:rPr>
              <a:t>Density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is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known</a:t>
            </a:r>
            <a:r>
              <a:rPr lang="fr-FR" sz="2000" dirty="0">
                <a:latin typeface="Avenir Roman" panose="02000503020000020003" pitchFamily="2" charset="0"/>
              </a:rPr>
              <a:t> and </a:t>
            </a:r>
            <a:r>
              <a:rPr lang="fr-FR" sz="2000" dirty="0" err="1">
                <a:latin typeface="Avenir Roman" panose="02000503020000020003" pitchFamily="2" charset="0"/>
              </a:rPr>
              <a:t>differentiable</a:t>
            </a:r>
            <a:endParaRPr lang="fr-FR" sz="2000" dirty="0">
              <a:latin typeface="Avenir Roman" panose="02000503020000020003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7E0157E-53A9-7D48-B701-2744F6F343A2}"/>
              </a:ext>
            </a:extLst>
          </p:cNvPr>
          <p:cNvSpPr/>
          <p:nvPr/>
        </p:nvSpPr>
        <p:spPr>
          <a:xfrm>
            <a:off x="526047" y="4060685"/>
            <a:ext cx="8319860" cy="515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2400" b="1" dirty="0">
                <a:latin typeface="Avenir Roman" panose="02000503020000020003" pitchFamily="2" charset="0"/>
              </a:rPr>
              <a:t>Gradient </a:t>
            </a:r>
            <a:r>
              <a:rPr lang="fr-FR" sz="2400" b="1" dirty="0" err="1">
                <a:latin typeface="Avenir Roman" panose="02000503020000020003" pitchFamily="2" charset="0"/>
              </a:rPr>
              <a:t>reweighted</a:t>
            </a:r>
            <a:r>
              <a:rPr lang="fr-FR" sz="2400" b="1" dirty="0">
                <a:latin typeface="Avenir Roman" panose="02000503020000020003" pitchFamily="2" charset="0"/>
              </a:rPr>
              <a:t> by the value of the </a:t>
            </a:r>
            <a:r>
              <a:rPr lang="fr-FR" sz="2400" b="1" dirty="0" err="1">
                <a:latin typeface="Avenir Roman" panose="02000503020000020003" pitchFamily="2" charset="0"/>
              </a:rPr>
              <a:t>function</a:t>
            </a:r>
            <a:endParaRPr lang="fr-FR" sz="2400" b="1" dirty="0"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08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6" grpId="0" animBg="1"/>
      <p:bldP spid="6" grpId="0" animBg="1"/>
      <p:bldP spid="15" grpId="0" animBg="1"/>
      <p:bldP spid="21" grpId="0" animBg="1"/>
      <p:bldP spid="33" grpId="0"/>
      <p:bldP spid="34" grpId="0"/>
      <p:bldP spid="3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>
            <a:extLst>
              <a:ext uri="{FF2B5EF4-FFF2-40B4-BE49-F238E27FC236}">
                <a16:creationId xmlns:a16="http://schemas.microsoft.com/office/drawing/2014/main" id="{FD53319F-EF57-9649-BFFD-9F3BB71FFF8C}"/>
              </a:ext>
            </a:extLst>
          </p:cNvPr>
          <p:cNvSpPr/>
          <p:nvPr/>
        </p:nvSpPr>
        <p:spPr bwMode="auto">
          <a:xfrm>
            <a:off x="381000" y="4210778"/>
            <a:ext cx="8464907" cy="2315528"/>
          </a:xfrm>
          <a:prstGeom prst="roundRect">
            <a:avLst>
              <a:gd name="adj" fmla="val 756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sp>
        <p:nvSpPr>
          <p:cNvPr id="14" name="Rectangle à coins arrondis 13">
            <a:extLst>
              <a:ext uri="{FF2B5EF4-FFF2-40B4-BE49-F238E27FC236}">
                <a16:creationId xmlns:a16="http://schemas.microsoft.com/office/drawing/2014/main" id="{859AFE88-A115-F34B-A4E8-A6E579B5995E}"/>
              </a:ext>
            </a:extLst>
          </p:cNvPr>
          <p:cNvSpPr/>
          <p:nvPr/>
        </p:nvSpPr>
        <p:spPr bwMode="auto">
          <a:xfrm>
            <a:off x="622402" y="1537628"/>
            <a:ext cx="7846154" cy="1351648"/>
          </a:xfrm>
          <a:prstGeom prst="roundRect">
            <a:avLst>
              <a:gd name="adj" fmla="val 5694"/>
            </a:avLst>
          </a:prstGeom>
          <a:solidFill>
            <a:srgbClr val="FAC200">
              <a:alpha val="23137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fr-FR" sz="2000" i="1" dirty="0">
              <a:latin typeface="Calibri" panose="020F0502020204030204" pitchFamily="34" charset="0"/>
              <a:ea typeface="Helvetica Neue" panose="02000503000000020004" pitchFamily="2" charset="0"/>
              <a:cs typeface="Calibri" panose="020F0502020204030204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 err="1">
                <a:latin typeface="Kohinoor Devanagari Semibold"/>
                <a:cs typeface="Kohinoor Devanagari Semibold"/>
              </a:rPr>
              <a:t>Pathwise</a:t>
            </a:r>
            <a:r>
              <a:rPr lang="fr-FR" b="0" dirty="0">
                <a:latin typeface="Kohinoor Devanagari Semibold"/>
                <a:cs typeface="Kohinoor Devanagari Semibold"/>
              </a:rPr>
              <a:t> gradient </a:t>
            </a:r>
            <a:r>
              <a:rPr lang="fr-FR" b="0" dirty="0" err="1">
                <a:latin typeface="Kohinoor Devanagari Semibold"/>
                <a:cs typeface="Kohinoor Devanagari Semibold"/>
              </a:rPr>
              <a:t>estimator</a:t>
            </a:r>
            <a:endParaRPr lang="fr-FR" b="0" dirty="0">
              <a:latin typeface="Kohinoor Devanagari Semibold"/>
              <a:cs typeface="Kohinoor Devanagari Semibold"/>
            </a:endParaRP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2BD4FCC2-E36B-DC4D-859D-734538AE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" y="2842"/>
            <a:ext cx="0" cy="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FE5EB62-8AEC-1D45-A37C-B11483441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17" y="1681060"/>
            <a:ext cx="7226300" cy="1016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2267151-7A0B-7140-8903-F76CD3A7FB76}"/>
              </a:ext>
            </a:extLst>
          </p:cNvPr>
          <p:cNvSpPr/>
          <p:nvPr/>
        </p:nvSpPr>
        <p:spPr>
          <a:xfrm>
            <a:off x="622402" y="840442"/>
            <a:ext cx="6190774" cy="51533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400" dirty="0">
                <a:latin typeface="Avenir Roman" panose="02000503020000020003" pitchFamily="2" charset="0"/>
              </a:rPr>
              <a:t>If </a:t>
            </a:r>
            <a:r>
              <a:rPr lang="fr-FR" sz="2400" dirty="0" err="1">
                <a:latin typeface="Avenir Roman" panose="02000503020000020003" pitchFamily="2" charset="0"/>
              </a:rPr>
              <a:t>we</a:t>
            </a:r>
            <a:r>
              <a:rPr lang="fr-FR" sz="2400" dirty="0">
                <a:latin typeface="Avenir Roman" panose="02000503020000020003" pitchFamily="2" charset="0"/>
              </a:rPr>
              <a:t> focus on </a:t>
            </a:r>
            <a:r>
              <a:rPr lang="fr-FR" sz="2400" dirty="0" err="1">
                <a:latin typeface="Avenir Roman" panose="02000503020000020003" pitchFamily="2" charset="0"/>
              </a:rPr>
              <a:t>differentiating</a:t>
            </a:r>
            <a:r>
              <a:rPr lang="fr-FR" sz="2400" dirty="0">
                <a:latin typeface="Avenir Roman" panose="02000503020000020003" pitchFamily="2" charset="0"/>
              </a:rPr>
              <a:t> the </a:t>
            </a:r>
            <a:r>
              <a:rPr lang="fr-FR" sz="2400" dirty="0" err="1">
                <a:latin typeface="Avenir Roman" panose="02000503020000020003" pitchFamily="2" charset="0"/>
              </a:rPr>
              <a:t>function</a:t>
            </a:r>
            <a:endParaRPr lang="fr-FR" sz="2400" dirty="0">
              <a:latin typeface="Avenir Roman" panose="02000503020000020003" pitchFamily="2" charset="0"/>
            </a:endParaRPr>
          </a:p>
        </p:txBody>
      </p:sp>
      <p:sp>
        <p:nvSpPr>
          <p:cNvPr id="16" name="Rectangle à coins arrondis 15">
            <a:extLst>
              <a:ext uri="{FF2B5EF4-FFF2-40B4-BE49-F238E27FC236}">
                <a16:creationId xmlns:a16="http://schemas.microsoft.com/office/drawing/2014/main" id="{FAE18762-F667-4341-AACE-104A735C10A0}"/>
              </a:ext>
            </a:extLst>
          </p:cNvPr>
          <p:cNvSpPr/>
          <p:nvPr/>
        </p:nvSpPr>
        <p:spPr bwMode="auto">
          <a:xfrm>
            <a:off x="6669741" y="1864664"/>
            <a:ext cx="963705" cy="686578"/>
          </a:xfrm>
          <a:prstGeom prst="roundRect">
            <a:avLst>
              <a:gd name="adj" fmla="val 5694"/>
            </a:avLst>
          </a:prstGeom>
          <a:solidFill>
            <a:srgbClr val="00B050">
              <a:alpha val="23137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fr-FR" sz="2000" i="1" dirty="0">
              <a:latin typeface="Calibri" panose="020F0502020204030204" pitchFamily="34" charset="0"/>
              <a:ea typeface="Helvetica Neue" panose="02000503000000020004" pitchFamily="2" charset="0"/>
              <a:cs typeface="Calibri" panose="020F0502020204030204" pitchFamily="34" charset="0"/>
            </a:endParaRPr>
          </a:p>
        </p:txBody>
      </p:sp>
      <p:sp>
        <p:nvSpPr>
          <p:cNvPr id="17" name="Rectangle à coins arrondis 16">
            <a:extLst>
              <a:ext uri="{FF2B5EF4-FFF2-40B4-BE49-F238E27FC236}">
                <a16:creationId xmlns:a16="http://schemas.microsoft.com/office/drawing/2014/main" id="{7B23030E-D1CD-9943-93ED-83DBF47953CF}"/>
              </a:ext>
            </a:extLst>
          </p:cNvPr>
          <p:cNvSpPr/>
          <p:nvPr/>
        </p:nvSpPr>
        <p:spPr bwMode="auto">
          <a:xfrm>
            <a:off x="1832219" y="3059993"/>
            <a:ext cx="5537033" cy="790547"/>
          </a:xfrm>
          <a:prstGeom prst="roundRect">
            <a:avLst>
              <a:gd name="adj" fmla="val 5694"/>
            </a:avLst>
          </a:prstGeom>
          <a:solidFill>
            <a:srgbClr val="00B050">
              <a:alpha val="23137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fr-FR" sz="2000" i="1" dirty="0">
              <a:latin typeface="Calibri" panose="020F0502020204030204" pitchFamily="34" charset="0"/>
              <a:ea typeface="Helvetica Neue" panose="02000503000000020004" pitchFamily="2" charset="0"/>
              <a:cs typeface="Calibri" panose="020F0502020204030204" pitchFamily="34" charset="0"/>
            </a:endParaRP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6B96E45-C79F-E743-9365-6C3BEF05BC8E}"/>
              </a:ext>
            </a:extLst>
          </p:cNvPr>
          <p:cNvCxnSpPr>
            <a:cxnSpLocks/>
          </p:cNvCxnSpPr>
          <p:nvPr/>
        </p:nvCxnSpPr>
        <p:spPr bwMode="auto">
          <a:xfrm>
            <a:off x="7151593" y="2551241"/>
            <a:ext cx="0" cy="52668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0" name="Image 19">
            <a:extLst>
              <a:ext uri="{FF2B5EF4-FFF2-40B4-BE49-F238E27FC236}">
                <a16:creationId xmlns:a16="http://schemas.microsoft.com/office/drawing/2014/main" id="{C85A4CB8-ECA7-1E42-ADC2-5699652E0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076" y="3213508"/>
            <a:ext cx="4483100" cy="5207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1D0C03C0-64C8-F24C-BC0A-E33F7BBD4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3367" y="938859"/>
            <a:ext cx="787190" cy="38834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73E696-8F5A-E240-B7DA-478DE2C99022}"/>
              </a:ext>
            </a:extLst>
          </p:cNvPr>
          <p:cNvSpPr/>
          <p:nvPr/>
        </p:nvSpPr>
        <p:spPr>
          <a:xfrm>
            <a:off x="651550" y="3953111"/>
            <a:ext cx="4942426" cy="51533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400" b="1" dirty="0">
                <a:latin typeface="Avenir Roman" panose="02000503020000020003" pitchFamily="2" charset="0"/>
              </a:rPr>
              <a:t> </a:t>
            </a:r>
            <a:r>
              <a:rPr lang="fr-FR" sz="2400" b="1" dirty="0" err="1">
                <a:latin typeface="Avenir Roman" panose="02000503020000020003" pitchFamily="2" charset="0"/>
              </a:rPr>
              <a:t>Introducing</a:t>
            </a:r>
            <a:r>
              <a:rPr lang="fr-FR" sz="2400" b="1" dirty="0">
                <a:latin typeface="Avenir Roman" panose="02000503020000020003" pitchFamily="2" charset="0"/>
              </a:rPr>
              <a:t> </a:t>
            </a:r>
            <a:r>
              <a:rPr lang="fr-FR" sz="2400" b="1" i="1" dirty="0" err="1">
                <a:latin typeface="Avenir Roman" panose="02000503020000020003" pitchFamily="2" charset="0"/>
              </a:rPr>
              <a:t>reparameterization</a:t>
            </a:r>
            <a:endParaRPr lang="fr-FR" sz="2400" b="1" dirty="0">
              <a:latin typeface="Avenir Roman" panose="02000503020000020003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16F0CD4-D8C3-5447-886B-65302E254E60}"/>
              </a:ext>
            </a:extLst>
          </p:cNvPr>
          <p:cNvSpPr/>
          <p:nvPr/>
        </p:nvSpPr>
        <p:spPr>
          <a:xfrm>
            <a:off x="597763" y="4414658"/>
            <a:ext cx="8319860" cy="95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400" dirty="0" err="1">
                <a:latin typeface="Avenir Roman" panose="02000503020000020003" pitchFamily="2" charset="0"/>
              </a:rPr>
              <a:t>Find</a:t>
            </a:r>
            <a:r>
              <a:rPr lang="fr-FR" sz="2400" dirty="0">
                <a:latin typeface="Avenir Roman" panose="02000503020000020003" pitchFamily="2" charset="0"/>
              </a:rPr>
              <a:t> an </a:t>
            </a:r>
            <a:r>
              <a:rPr lang="fr-FR" sz="2400" dirty="0" err="1">
                <a:latin typeface="Avenir Roman" panose="02000503020000020003" pitchFamily="2" charset="0"/>
              </a:rPr>
              <a:t>invertible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function</a:t>
            </a:r>
            <a:r>
              <a:rPr lang="fr-FR" sz="2400" dirty="0">
                <a:latin typeface="Avenir Roman" panose="02000503020000020003" pitchFamily="2" charset="0"/>
              </a:rPr>
              <a:t>           </a:t>
            </a:r>
            <a:r>
              <a:rPr lang="fr-FR" sz="2400" dirty="0" err="1">
                <a:latin typeface="Avenir Roman" panose="02000503020000020003" pitchFamily="2" charset="0"/>
              </a:rPr>
              <a:t>that</a:t>
            </a:r>
            <a:r>
              <a:rPr lang="fr-FR" sz="2400" dirty="0">
                <a:latin typeface="Avenir Roman" panose="02000503020000020003" pitchFamily="2" charset="0"/>
              </a:rPr>
              <a:t> expresses    as a transformation of a base distribution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44FF1527-002C-B440-9CBF-B154540AA8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1711" y="5366890"/>
            <a:ext cx="1511405" cy="398843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4A45C2B6-FDD2-394B-A0E4-D64AD72DEE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0775" y="5366366"/>
            <a:ext cx="1311984" cy="388347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BBA0E181-F106-0C45-9BDB-D7E7895FBF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8510" y="5880735"/>
            <a:ext cx="6084455" cy="48490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DEF79B5-BF7D-C745-9E2C-A48D2EFA4B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67716" y="4507114"/>
            <a:ext cx="677460" cy="36258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1C0F8DD-5E50-5C47-9A1B-F606CB96D0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7472" y="4607680"/>
            <a:ext cx="167934" cy="17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0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17" grpId="0" animBg="1"/>
      <p:bldP spid="23" grpId="0" animBg="1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à coins arrondis 13">
            <a:extLst>
              <a:ext uri="{FF2B5EF4-FFF2-40B4-BE49-F238E27FC236}">
                <a16:creationId xmlns:a16="http://schemas.microsoft.com/office/drawing/2014/main" id="{859AFE88-A115-F34B-A4E8-A6E579B5995E}"/>
              </a:ext>
            </a:extLst>
          </p:cNvPr>
          <p:cNvSpPr/>
          <p:nvPr/>
        </p:nvSpPr>
        <p:spPr bwMode="auto">
          <a:xfrm>
            <a:off x="622402" y="1537628"/>
            <a:ext cx="7846154" cy="1351648"/>
          </a:xfrm>
          <a:prstGeom prst="roundRect">
            <a:avLst>
              <a:gd name="adj" fmla="val 5694"/>
            </a:avLst>
          </a:prstGeom>
          <a:solidFill>
            <a:srgbClr val="FAC200">
              <a:alpha val="23137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fr-FR" sz="2000" i="1" dirty="0">
              <a:latin typeface="Calibri" panose="020F0502020204030204" pitchFamily="34" charset="0"/>
              <a:ea typeface="Helvetica Neue" panose="02000503000000020004" pitchFamily="2" charset="0"/>
              <a:cs typeface="Calibri" panose="020F0502020204030204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 err="1">
                <a:latin typeface="Kohinoor Devanagari Semibold"/>
                <a:cs typeface="Kohinoor Devanagari Semibold"/>
              </a:rPr>
              <a:t>Pathwise</a:t>
            </a:r>
            <a:r>
              <a:rPr lang="fr-FR" b="0" dirty="0">
                <a:latin typeface="Kohinoor Devanagari Semibold"/>
                <a:cs typeface="Kohinoor Devanagari Semibold"/>
              </a:rPr>
              <a:t> gradient </a:t>
            </a:r>
            <a:r>
              <a:rPr lang="fr-FR" b="0" dirty="0" err="1">
                <a:latin typeface="Kohinoor Devanagari Semibold"/>
                <a:cs typeface="Kohinoor Devanagari Semibold"/>
              </a:rPr>
              <a:t>estimator</a:t>
            </a:r>
            <a:endParaRPr lang="fr-FR" b="0" dirty="0">
              <a:latin typeface="Kohinoor Devanagari Semibold"/>
              <a:cs typeface="Kohinoor Devanagari Semibold"/>
            </a:endParaRP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2BD4FCC2-E36B-DC4D-859D-734538AE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" y="2842"/>
            <a:ext cx="0" cy="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FE5EB62-8AEC-1D45-A37C-B11483441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17" y="1681060"/>
            <a:ext cx="7226300" cy="1016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2267151-7A0B-7140-8903-F76CD3A7FB76}"/>
              </a:ext>
            </a:extLst>
          </p:cNvPr>
          <p:cNvSpPr/>
          <p:nvPr/>
        </p:nvSpPr>
        <p:spPr>
          <a:xfrm>
            <a:off x="622402" y="840442"/>
            <a:ext cx="6190774" cy="51533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400" dirty="0">
                <a:latin typeface="Avenir Roman" panose="02000503020000020003" pitchFamily="2" charset="0"/>
              </a:rPr>
              <a:t>If </a:t>
            </a:r>
            <a:r>
              <a:rPr lang="fr-FR" sz="2400" dirty="0" err="1">
                <a:latin typeface="Avenir Roman" panose="02000503020000020003" pitchFamily="2" charset="0"/>
              </a:rPr>
              <a:t>we</a:t>
            </a:r>
            <a:r>
              <a:rPr lang="fr-FR" sz="2400" dirty="0">
                <a:latin typeface="Avenir Roman" panose="02000503020000020003" pitchFamily="2" charset="0"/>
              </a:rPr>
              <a:t> focus on </a:t>
            </a:r>
            <a:r>
              <a:rPr lang="fr-FR" sz="2400" dirty="0" err="1">
                <a:latin typeface="Avenir Roman" panose="02000503020000020003" pitchFamily="2" charset="0"/>
              </a:rPr>
              <a:t>differentiating</a:t>
            </a:r>
            <a:r>
              <a:rPr lang="fr-FR" sz="2400" dirty="0">
                <a:latin typeface="Avenir Roman" panose="02000503020000020003" pitchFamily="2" charset="0"/>
              </a:rPr>
              <a:t> the </a:t>
            </a:r>
            <a:r>
              <a:rPr lang="fr-FR" sz="2400" dirty="0" err="1">
                <a:latin typeface="Avenir Roman" panose="02000503020000020003" pitchFamily="2" charset="0"/>
              </a:rPr>
              <a:t>function</a:t>
            </a:r>
            <a:endParaRPr lang="fr-FR" sz="2400" dirty="0">
              <a:latin typeface="Avenir Roman" panose="02000503020000020003" pitchFamily="2" charset="0"/>
            </a:endParaRPr>
          </a:p>
        </p:txBody>
      </p:sp>
      <p:sp>
        <p:nvSpPr>
          <p:cNvPr id="16" name="Rectangle à coins arrondis 15">
            <a:extLst>
              <a:ext uri="{FF2B5EF4-FFF2-40B4-BE49-F238E27FC236}">
                <a16:creationId xmlns:a16="http://schemas.microsoft.com/office/drawing/2014/main" id="{FAE18762-F667-4341-AACE-104A735C10A0}"/>
              </a:ext>
            </a:extLst>
          </p:cNvPr>
          <p:cNvSpPr/>
          <p:nvPr/>
        </p:nvSpPr>
        <p:spPr bwMode="auto">
          <a:xfrm>
            <a:off x="6669741" y="1864664"/>
            <a:ext cx="963705" cy="686578"/>
          </a:xfrm>
          <a:prstGeom prst="roundRect">
            <a:avLst>
              <a:gd name="adj" fmla="val 5694"/>
            </a:avLst>
          </a:prstGeom>
          <a:solidFill>
            <a:srgbClr val="00B050">
              <a:alpha val="23137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fr-FR" sz="2000" i="1" dirty="0">
              <a:latin typeface="Calibri" panose="020F0502020204030204" pitchFamily="34" charset="0"/>
              <a:ea typeface="Helvetica Neue" panose="02000503000000020004" pitchFamily="2" charset="0"/>
              <a:cs typeface="Calibri" panose="020F0502020204030204" pitchFamily="34" charset="0"/>
            </a:endParaRPr>
          </a:p>
        </p:txBody>
      </p:sp>
      <p:sp>
        <p:nvSpPr>
          <p:cNvPr id="17" name="Rectangle à coins arrondis 16">
            <a:extLst>
              <a:ext uri="{FF2B5EF4-FFF2-40B4-BE49-F238E27FC236}">
                <a16:creationId xmlns:a16="http://schemas.microsoft.com/office/drawing/2014/main" id="{7B23030E-D1CD-9943-93ED-83DBF47953CF}"/>
              </a:ext>
            </a:extLst>
          </p:cNvPr>
          <p:cNvSpPr/>
          <p:nvPr/>
        </p:nvSpPr>
        <p:spPr bwMode="auto">
          <a:xfrm>
            <a:off x="1832219" y="3059993"/>
            <a:ext cx="5537033" cy="790547"/>
          </a:xfrm>
          <a:prstGeom prst="roundRect">
            <a:avLst>
              <a:gd name="adj" fmla="val 5694"/>
            </a:avLst>
          </a:prstGeom>
          <a:solidFill>
            <a:srgbClr val="00B050">
              <a:alpha val="23137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fr-FR" sz="2000" i="1" dirty="0">
              <a:latin typeface="Calibri" panose="020F0502020204030204" pitchFamily="34" charset="0"/>
              <a:ea typeface="Helvetica Neue" panose="02000503000000020004" pitchFamily="2" charset="0"/>
              <a:cs typeface="Calibri" panose="020F0502020204030204" pitchFamily="34" charset="0"/>
            </a:endParaRP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6B96E45-C79F-E743-9365-6C3BEF05BC8E}"/>
              </a:ext>
            </a:extLst>
          </p:cNvPr>
          <p:cNvCxnSpPr>
            <a:cxnSpLocks/>
          </p:cNvCxnSpPr>
          <p:nvPr/>
        </p:nvCxnSpPr>
        <p:spPr bwMode="auto">
          <a:xfrm>
            <a:off x="7151593" y="2551241"/>
            <a:ext cx="0" cy="52668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0" name="Image 19">
            <a:extLst>
              <a:ext uri="{FF2B5EF4-FFF2-40B4-BE49-F238E27FC236}">
                <a16:creationId xmlns:a16="http://schemas.microsoft.com/office/drawing/2014/main" id="{C85A4CB8-ECA7-1E42-ADC2-5699652E0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076" y="3213508"/>
            <a:ext cx="4483100" cy="5207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1D0C03C0-64C8-F24C-BC0A-E33F7BBD4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3367" y="938859"/>
            <a:ext cx="787190" cy="388347"/>
          </a:xfrm>
          <a:prstGeom prst="rect">
            <a:avLst/>
          </a:prstGeom>
        </p:spPr>
      </p:pic>
      <p:sp>
        <p:nvSpPr>
          <p:cNvPr id="21" name="Rectangle à coins arrondis 20">
            <a:extLst>
              <a:ext uri="{FF2B5EF4-FFF2-40B4-BE49-F238E27FC236}">
                <a16:creationId xmlns:a16="http://schemas.microsoft.com/office/drawing/2014/main" id="{D154C5A5-3D03-7947-9AC0-07F7E0D904B5}"/>
              </a:ext>
            </a:extLst>
          </p:cNvPr>
          <p:cNvSpPr/>
          <p:nvPr/>
        </p:nvSpPr>
        <p:spPr bwMode="auto">
          <a:xfrm>
            <a:off x="4204895" y="4212199"/>
            <a:ext cx="4731750" cy="1509488"/>
          </a:xfrm>
          <a:prstGeom prst="roundRect">
            <a:avLst>
              <a:gd name="adj" fmla="val 756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38EED19-7586-FB49-907A-101B90CEFFBB}"/>
              </a:ext>
            </a:extLst>
          </p:cNvPr>
          <p:cNvSpPr/>
          <p:nvPr/>
        </p:nvSpPr>
        <p:spPr bwMode="auto">
          <a:xfrm>
            <a:off x="4284936" y="3945723"/>
            <a:ext cx="2067010" cy="48007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sp>
        <p:nvSpPr>
          <p:cNvPr id="29" name="Rectangle à coins arrondis 28">
            <a:extLst>
              <a:ext uri="{FF2B5EF4-FFF2-40B4-BE49-F238E27FC236}">
                <a16:creationId xmlns:a16="http://schemas.microsoft.com/office/drawing/2014/main" id="{0DB770B3-1F27-7647-BCB4-5F77F00D9FBC}"/>
              </a:ext>
            </a:extLst>
          </p:cNvPr>
          <p:cNvSpPr/>
          <p:nvPr/>
        </p:nvSpPr>
        <p:spPr bwMode="auto">
          <a:xfrm>
            <a:off x="299112" y="4237575"/>
            <a:ext cx="3701057" cy="1481907"/>
          </a:xfrm>
          <a:prstGeom prst="roundRect">
            <a:avLst>
              <a:gd name="adj" fmla="val 756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0B8CB83-7716-E947-9924-655EE0FFBDBE}"/>
              </a:ext>
            </a:extLst>
          </p:cNvPr>
          <p:cNvSpPr/>
          <p:nvPr/>
        </p:nvSpPr>
        <p:spPr bwMode="auto">
          <a:xfrm>
            <a:off x="450869" y="3971100"/>
            <a:ext cx="2067010" cy="48007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2FDAB6-3C5F-5248-89C2-EDDE73D25ACE}"/>
              </a:ext>
            </a:extLst>
          </p:cNvPr>
          <p:cNvSpPr/>
          <p:nvPr/>
        </p:nvSpPr>
        <p:spPr>
          <a:xfrm>
            <a:off x="468798" y="3945336"/>
            <a:ext cx="4200579" cy="1995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400" b="1" dirty="0" err="1">
                <a:latin typeface="Avenir Roman" panose="02000503020000020003" pitchFamily="2" charset="0"/>
              </a:rPr>
              <a:t>Other</a:t>
            </a:r>
            <a:r>
              <a:rPr lang="fr-FR" sz="2400" b="1" dirty="0">
                <a:latin typeface="Avenir Roman" panose="02000503020000020003" pitchFamily="2" charset="0"/>
              </a:rPr>
              <a:t> </a:t>
            </a:r>
            <a:r>
              <a:rPr lang="fr-FR" sz="2400" b="1" dirty="0" err="1">
                <a:latin typeface="Avenir Roman" panose="02000503020000020003" pitchFamily="2" charset="0"/>
              </a:rPr>
              <a:t>names</a:t>
            </a:r>
            <a:endParaRPr lang="fr-FR" sz="2400" b="1" dirty="0">
              <a:latin typeface="Avenir Roman" panose="02000503020000020003" pitchFamily="2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000" dirty="0" err="1">
                <a:latin typeface="Avenir Roman" panose="02000503020000020003" pitchFamily="2" charset="0"/>
              </a:rPr>
              <a:t>Reparameterisation</a:t>
            </a:r>
            <a:r>
              <a:rPr lang="fr-FR" sz="2000" dirty="0">
                <a:latin typeface="Avenir Roman" panose="02000503020000020003" pitchFamily="2" charset="0"/>
              </a:rPr>
              <a:t> trick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000" dirty="0" err="1">
                <a:latin typeface="Avenir Roman" panose="02000503020000020003" pitchFamily="2" charset="0"/>
              </a:rPr>
              <a:t>Stochastic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backprop</a:t>
            </a:r>
            <a:endParaRPr lang="fr-FR" sz="2000" dirty="0">
              <a:latin typeface="Avenir Roman" panose="02000503020000020003" pitchFamily="2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latin typeface="Avenir Roman" panose="02000503020000020003" pitchFamily="2" charset="0"/>
              </a:rPr>
              <a:t>Perturbation </a:t>
            </a:r>
            <a:r>
              <a:rPr lang="fr-FR" sz="2000" dirty="0" err="1">
                <a:latin typeface="Avenir Roman" panose="02000503020000020003" pitchFamily="2" charset="0"/>
              </a:rPr>
              <a:t>analysis</a:t>
            </a:r>
            <a:endParaRPr lang="fr-FR" sz="2000" dirty="0">
              <a:latin typeface="Avenir Roman" panose="02000503020000020003" pitchFamily="2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000" dirty="0">
              <a:latin typeface="Avenir Roman" panose="02000503020000020003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2CC0AF2-EB24-E742-917B-008D59420A3F}"/>
              </a:ext>
            </a:extLst>
          </p:cNvPr>
          <p:cNvSpPr/>
          <p:nvPr/>
        </p:nvSpPr>
        <p:spPr>
          <a:xfrm>
            <a:off x="4286999" y="3930910"/>
            <a:ext cx="4552495" cy="1626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400" b="1" dirty="0" err="1">
                <a:latin typeface="Avenir Roman" panose="02000503020000020003" pitchFamily="2" charset="0"/>
              </a:rPr>
              <a:t>When</a:t>
            </a:r>
            <a:r>
              <a:rPr lang="fr-FR" sz="2400" b="1" dirty="0">
                <a:latin typeface="Avenir Roman" panose="02000503020000020003" pitchFamily="2" charset="0"/>
              </a:rPr>
              <a:t> to use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000" dirty="0" err="1">
                <a:latin typeface="Avenir Roman" panose="02000503020000020003" pitchFamily="2" charset="0"/>
              </a:rPr>
              <a:t>Function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is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differentiable</a:t>
            </a:r>
            <a:endParaRPr lang="fr-FR" sz="2000" dirty="0">
              <a:latin typeface="Avenir Roman" panose="02000503020000020003" pitchFamily="2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000" dirty="0" err="1">
                <a:latin typeface="Avenir Roman" panose="02000503020000020003" pitchFamily="2" charset="0"/>
              </a:rPr>
              <a:t>Density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can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be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approximated</a:t>
            </a:r>
            <a:endParaRPr lang="fr-FR" sz="2000" dirty="0">
              <a:latin typeface="Avenir Roman" panose="02000503020000020003" pitchFamily="2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000" dirty="0" err="1">
                <a:latin typeface="Avenir Roman" panose="02000503020000020003" pitchFamily="2" charset="0"/>
              </a:rPr>
              <a:t>Easy</a:t>
            </a:r>
            <a:r>
              <a:rPr lang="fr-FR" sz="2000" dirty="0">
                <a:latin typeface="Avenir Roman" panose="02000503020000020003" pitchFamily="2" charset="0"/>
              </a:rPr>
              <a:t> to </a:t>
            </a:r>
            <a:r>
              <a:rPr lang="fr-FR" sz="2000" dirty="0" err="1">
                <a:latin typeface="Avenir Roman" panose="02000503020000020003" pitchFamily="2" charset="0"/>
              </a:rPr>
              <a:t>sample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from</a:t>
            </a:r>
            <a:r>
              <a:rPr lang="fr-FR" sz="2000" dirty="0">
                <a:latin typeface="Avenir Roman" panose="02000503020000020003" pitchFamily="2" charset="0"/>
              </a:rPr>
              <a:t> base </a:t>
            </a:r>
            <a:r>
              <a:rPr lang="fr-FR" sz="2000" dirty="0" err="1">
                <a:latin typeface="Avenir Roman" panose="02000503020000020003" pitchFamily="2" charset="0"/>
              </a:rPr>
              <a:t>distrib</a:t>
            </a:r>
            <a:endParaRPr lang="fr-FR" sz="2000" dirty="0"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160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à coins arrondis 48">
            <a:extLst>
              <a:ext uri="{FF2B5EF4-FFF2-40B4-BE49-F238E27FC236}">
                <a16:creationId xmlns:a16="http://schemas.microsoft.com/office/drawing/2014/main" id="{A802834A-EAB1-9045-81B0-E509ECBD9339}"/>
              </a:ext>
            </a:extLst>
          </p:cNvPr>
          <p:cNvSpPr/>
          <p:nvPr/>
        </p:nvSpPr>
        <p:spPr bwMode="auto">
          <a:xfrm>
            <a:off x="370535" y="1954348"/>
            <a:ext cx="1344238" cy="941734"/>
          </a:xfrm>
          <a:prstGeom prst="roundRect">
            <a:avLst>
              <a:gd name="adj" fmla="val 11118"/>
            </a:avLst>
          </a:prstGeom>
          <a:solidFill>
            <a:srgbClr val="FFC000">
              <a:alpha val="3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-112" charset="0"/>
              <a:ea typeface="ＭＳ Ｐゴシック" charset="0"/>
              <a:cs typeface="+mn-cs"/>
            </a:endParaRPr>
          </a:p>
        </p:txBody>
      </p:sp>
      <p:sp>
        <p:nvSpPr>
          <p:cNvPr id="12" name="Rectangle à coins arrondis 11">
            <a:extLst>
              <a:ext uri="{FF2B5EF4-FFF2-40B4-BE49-F238E27FC236}">
                <a16:creationId xmlns:a16="http://schemas.microsoft.com/office/drawing/2014/main" id="{81EA6DB4-623A-DF40-A223-E15F5DBEDA45}"/>
              </a:ext>
            </a:extLst>
          </p:cNvPr>
          <p:cNvSpPr/>
          <p:nvPr/>
        </p:nvSpPr>
        <p:spPr bwMode="auto">
          <a:xfrm>
            <a:off x="7082624" y="777084"/>
            <a:ext cx="1563317" cy="1101095"/>
          </a:xfrm>
          <a:prstGeom prst="roundRect">
            <a:avLst>
              <a:gd name="adj" fmla="val 11118"/>
            </a:avLst>
          </a:prstGeom>
          <a:solidFill>
            <a:srgbClr val="FFC000">
              <a:alpha val="3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-112" charset="0"/>
              <a:ea typeface="ＭＳ Ｐゴシック" charset="0"/>
              <a:cs typeface="+mn-cs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 err="1">
                <a:latin typeface="Kohinoor Devanagari Semibold"/>
                <a:cs typeface="Kohinoor Devanagari Semibold"/>
              </a:rPr>
              <a:t>Approximate</a:t>
            </a:r>
            <a:r>
              <a:rPr lang="fr-FR" b="0" dirty="0">
                <a:latin typeface="Kohinoor Devanagari Semibold"/>
                <a:cs typeface="Kohinoor Devanagari Semibold"/>
              </a:rPr>
              <a:t> </a:t>
            </a:r>
            <a:r>
              <a:rPr lang="fr-FR" b="0" dirty="0" err="1">
                <a:latin typeface="Kohinoor Devanagari Semibold"/>
                <a:cs typeface="Kohinoor Devanagari Semibold"/>
              </a:rPr>
              <a:t>inference</a:t>
            </a:r>
            <a:endParaRPr lang="fr-FR" b="0" dirty="0">
              <a:latin typeface="Kohinoor Devanagari Semibold"/>
              <a:cs typeface="Kohinoor Devanagari Semibold"/>
            </a:endParaRP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2BD4FCC2-E36B-DC4D-859D-734538AE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" y="2842"/>
            <a:ext cx="0" cy="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B0319C6-7D34-5747-971C-F4FA92D06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826" y="1539567"/>
            <a:ext cx="1407695" cy="267202"/>
          </a:xfrm>
          <a:prstGeom prst="rect">
            <a:avLst/>
          </a:prstGeom>
        </p:spPr>
      </p:pic>
      <p:sp>
        <p:nvSpPr>
          <p:cNvPr id="44" name="TextBox 95">
            <a:extLst>
              <a:ext uri="{FF2B5EF4-FFF2-40B4-BE49-F238E27FC236}">
                <a16:creationId xmlns:a16="http://schemas.microsoft.com/office/drawing/2014/main" id="{1AF6BB1D-5915-E740-8C9A-72430D7252D6}"/>
              </a:ext>
            </a:extLst>
          </p:cNvPr>
          <p:cNvSpPr txBox="1"/>
          <p:nvPr/>
        </p:nvSpPr>
        <p:spPr>
          <a:xfrm>
            <a:off x="401839" y="818650"/>
            <a:ext cx="6421678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  <a:cs typeface="+mn-cs"/>
              </a:rPr>
              <a:t>Probabilistic inference mostly deal with simple distributions</a:t>
            </a:r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6239BB51-C8F9-1D4B-B6BF-EDA565548C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117" b="15552"/>
          <a:stretch/>
        </p:blipFill>
        <p:spPr>
          <a:xfrm>
            <a:off x="7215628" y="842412"/>
            <a:ext cx="1278671" cy="660168"/>
          </a:xfrm>
          <a:prstGeom prst="rect">
            <a:avLst/>
          </a:prstGeom>
        </p:spPr>
      </p:pic>
      <p:sp>
        <p:nvSpPr>
          <p:cNvPr id="46" name="TextBox 95">
            <a:extLst>
              <a:ext uri="{FF2B5EF4-FFF2-40B4-BE49-F238E27FC236}">
                <a16:creationId xmlns:a16="http://schemas.microsoft.com/office/drawing/2014/main" id="{E4CA0BEC-1260-4C4E-8CB0-5D9AEE00A30B}"/>
              </a:ext>
            </a:extLst>
          </p:cNvPr>
          <p:cNvSpPr txBox="1"/>
          <p:nvPr/>
        </p:nvSpPr>
        <p:spPr>
          <a:xfrm>
            <a:off x="6844253" y="1925846"/>
            <a:ext cx="2171890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fr-FR" sz="1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  <a:cs typeface="+mn-cs"/>
              </a:rPr>
              <a:t>The almighty Gaussian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C1FE939B-1F0E-364C-8275-7D77CB1A6E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752" y="2582947"/>
            <a:ext cx="1154720" cy="253475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4BD9C3A9-840A-704D-894E-78B157D523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6923" b="11072"/>
          <a:stretch/>
        </p:blipFill>
        <p:spPr>
          <a:xfrm>
            <a:off x="473890" y="2000537"/>
            <a:ext cx="1100736" cy="590225"/>
          </a:xfrm>
          <a:prstGeom prst="rect">
            <a:avLst/>
          </a:prstGeom>
        </p:spPr>
      </p:pic>
      <p:sp>
        <p:nvSpPr>
          <p:cNvPr id="53" name="TextBox 95">
            <a:extLst>
              <a:ext uri="{FF2B5EF4-FFF2-40B4-BE49-F238E27FC236}">
                <a16:creationId xmlns:a16="http://schemas.microsoft.com/office/drawing/2014/main" id="{10430A1F-50BD-0942-BB53-9A2B6B8DC8C5}"/>
              </a:ext>
            </a:extLst>
          </p:cNvPr>
          <p:cNvSpPr txBox="1"/>
          <p:nvPr/>
        </p:nvSpPr>
        <p:spPr>
          <a:xfrm>
            <a:off x="1769548" y="1918392"/>
            <a:ext cx="6421678" cy="97462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alt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  <a:cs typeface="+mn-cs"/>
              </a:rPr>
              <a:t>Too simplistic assumption in most cases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alt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  <a:cs typeface="+mn-cs"/>
              </a:rPr>
              <a:t>Real data follows largely more complex distributions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alt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  <a:cs typeface="+mn-cs"/>
              </a:rPr>
              <a:t>These distributions are usually intractable</a:t>
            </a:r>
          </a:p>
        </p:txBody>
      </p:sp>
      <p:sp>
        <p:nvSpPr>
          <p:cNvPr id="54" name="TextBox 95">
            <a:extLst>
              <a:ext uri="{FF2B5EF4-FFF2-40B4-BE49-F238E27FC236}">
                <a16:creationId xmlns:a16="http://schemas.microsoft.com/office/drawing/2014/main" id="{6FD7002C-326A-5F46-A246-46D112C182CB}"/>
              </a:ext>
            </a:extLst>
          </p:cNvPr>
          <p:cNvSpPr txBox="1"/>
          <p:nvPr/>
        </p:nvSpPr>
        <p:spPr>
          <a:xfrm>
            <a:off x="535294" y="2942271"/>
            <a:ext cx="1248109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fr-FR" sz="1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  <a:cs typeface="+mn-cs"/>
              </a:rPr>
              <a:t>Real data ?</a:t>
            </a:r>
          </a:p>
        </p:txBody>
      </p:sp>
      <p:sp>
        <p:nvSpPr>
          <p:cNvPr id="56" name="TextBox 95">
            <a:extLst>
              <a:ext uri="{FF2B5EF4-FFF2-40B4-BE49-F238E27FC236}">
                <a16:creationId xmlns:a16="http://schemas.microsoft.com/office/drawing/2014/main" id="{2EF5601D-B7B0-474F-AC5B-00D481DC58D1}"/>
              </a:ext>
            </a:extLst>
          </p:cNvPr>
          <p:cNvSpPr txBox="1"/>
          <p:nvPr/>
        </p:nvSpPr>
        <p:spPr>
          <a:xfrm>
            <a:off x="1857144" y="2886413"/>
            <a:ext cx="8196075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  <a:cs typeface="+mn-cs"/>
              </a:rPr>
              <a:t>Modelling complex distributions but keep analytical simplicity ?</a:t>
            </a:r>
          </a:p>
        </p:txBody>
      </p:sp>
      <p:sp>
        <p:nvSpPr>
          <p:cNvPr id="41" name="TextBox 95">
            <a:extLst>
              <a:ext uri="{FF2B5EF4-FFF2-40B4-BE49-F238E27FC236}">
                <a16:creationId xmlns:a16="http://schemas.microsoft.com/office/drawing/2014/main" id="{5944939C-8FF9-7244-A4D3-F72684BFF9FA}"/>
              </a:ext>
            </a:extLst>
          </p:cNvPr>
          <p:cNvSpPr txBox="1"/>
          <p:nvPr/>
        </p:nvSpPr>
        <p:spPr>
          <a:xfrm>
            <a:off x="414175" y="1151192"/>
            <a:ext cx="6421678" cy="67197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alt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  <a:cs typeface="+mn-cs"/>
              </a:rPr>
              <a:t>Provide easier analytical solutions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alt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  <a:cs typeface="+mn-cs"/>
              </a:rPr>
              <a:t>Implicit assumption of a simple explanation (capacity)</a:t>
            </a:r>
          </a:p>
        </p:txBody>
      </p:sp>
      <p:sp>
        <p:nvSpPr>
          <p:cNvPr id="42" name="TextBox 95">
            <a:extLst>
              <a:ext uri="{FF2B5EF4-FFF2-40B4-BE49-F238E27FC236}">
                <a16:creationId xmlns:a16="http://schemas.microsoft.com/office/drawing/2014/main" id="{955D31F7-D31B-9349-841B-D129A9D89C13}"/>
              </a:ext>
            </a:extLst>
          </p:cNvPr>
          <p:cNvSpPr txBox="1"/>
          <p:nvPr/>
        </p:nvSpPr>
        <p:spPr>
          <a:xfrm>
            <a:off x="473890" y="3358728"/>
            <a:ext cx="8418633" cy="281468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  <a:cs typeface="+mn-cs"/>
              </a:rPr>
              <a:t>Entering the magnificent world of </a:t>
            </a:r>
            <a:r>
              <a:rPr kumimoji="0" lang="en-GB" altLang="fr-FR" sz="2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  <a:cs typeface="+mn-cs"/>
              </a:rPr>
              <a:t>approximate inference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lang="en-GB" altLang="fr-FR" sz="2000" dirty="0">
                <a:solidFill>
                  <a:srgbClr val="000000"/>
                </a:solidFill>
                <a:latin typeface="Avenir Roman" panose="02000503020000020003" pitchFamily="2" charset="0"/>
                <a:ea typeface="ＭＳ Ｐゴシック" charset="0"/>
              </a:rPr>
              <a:t>Either approximating statistics of the distribution</a:t>
            </a:r>
            <a:endParaRPr kumimoji="0" lang="en-GB" altLang="fr-FR" sz="200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Roman" panose="02000503020000020003" pitchFamily="2" charset="0"/>
              <a:ea typeface="ＭＳ Ｐゴシック" charset="0"/>
              <a:cs typeface="+mn-cs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altLang="fr-FR" sz="2000" dirty="0">
                <a:solidFill>
                  <a:srgbClr val="000000"/>
                </a:solidFill>
                <a:latin typeface="Avenir Roman" panose="02000503020000020003" pitchFamily="2" charset="0"/>
                <a:ea typeface="ＭＳ Ｐゴシック" charset="0"/>
              </a:rPr>
              <a:t>Sampling methods</a:t>
            </a:r>
          </a:p>
          <a:p>
            <a:pPr marR="0" lvl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200"/>
              </a:spcAft>
              <a:buClrTx/>
              <a:buSzTx/>
              <a:tabLst/>
              <a:defRPr/>
            </a:pPr>
            <a:r>
              <a:rPr lang="en-GB" altLang="fr-FR" sz="2000" dirty="0">
                <a:solidFill>
                  <a:srgbClr val="000000"/>
                </a:solidFill>
                <a:latin typeface="Avenir Roman" panose="02000503020000020003" pitchFamily="2" charset="0"/>
                <a:ea typeface="ＭＳ Ｐゴシック" charset="0"/>
              </a:rPr>
              <a:t>Or </a:t>
            </a:r>
            <a:r>
              <a:rPr lang="en-GB" altLang="fr-FR" sz="2000" i="1" dirty="0">
                <a:solidFill>
                  <a:srgbClr val="000000"/>
                </a:solidFill>
                <a:latin typeface="Avenir Roman" panose="02000503020000020003" pitchFamily="2" charset="0"/>
                <a:ea typeface="ＭＳ Ｐゴシック" charset="0"/>
              </a:rPr>
              <a:t>optimizing</a:t>
            </a:r>
            <a:r>
              <a:rPr lang="en-GB" altLang="fr-FR" sz="2000" dirty="0">
                <a:solidFill>
                  <a:srgbClr val="000000"/>
                </a:solidFill>
                <a:latin typeface="Avenir Roman" panose="02000503020000020003" pitchFamily="2" charset="0"/>
                <a:ea typeface="ＭＳ Ｐゴシック" charset="0"/>
              </a:rPr>
              <a:t> simpler distributions to </a:t>
            </a:r>
            <a:r>
              <a:rPr lang="en-GB" altLang="fr-FR" sz="2000" i="1" dirty="0">
                <a:solidFill>
                  <a:srgbClr val="000000"/>
                </a:solidFill>
                <a:latin typeface="Avenir Roman" panose="02000503020000020003" pitchFamily="2" charset="0"/>
                <a:ea typeface="ＭＳ Ｐゴシック" charset="0"/>
              </a:rPr>
              <a:t>fit</a:t>
            </a:r>
            <a:r>
              <a:rPr lang="en-GB" altLang="fr-FR" sz="2000" dirty="0">
                <a:solidFill>
                  <a:srgbClr val="000000"/>
                </a:solidFill>
                <a:latin typeface="Avenir Roman" panose="02000503020000020003" pitchFamily="2" charset="0"/>
                <a:ea typeface="ＭＳ Ｐゴシック" charset="0"/>
              </a:rPr>
              <a:t> the true one</a:t>
            </a:r>
          </a:p>
          <a:p>
            <a:pPr marL="457200" marR="0" lvl="0" indent="-45720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altLang="fr-FR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  <a:cs typeface="+mn-cs"/>
              </a:rPr>
              <a:t>Variational inference</a:t>
            </a:r>
          </a:p>
          <a:p>
            <a:pPr marL="457200" marR="0" lvl="0" indent="-45720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altLang="fr-FR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  <a:cs typeface="+mn-cs"/>
              </a:rPr>
              <a:t>Normalizing flows</a:t>
            </a:r>
          </a:p>
          <a:p>
            <a:pPr marL="457200" marR="0" lvl="0" indent="-45720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altLang="fr-FR" sz="2000" dirty="0">
                <a:solidFill>
                  <a:srgbClr val="000000"/>
                </a:solidFill>
                <a:latin typeface="Avenir Roman" panose="02000503020000020003" pitchFamily="2" charset="0"/>
                <a:ea typeface="ＭＳ Ｐゴシック" charset="0"/>
              </a:rPr>
              <a:t>Adversarial learning</a:t>
            </a:r>
            <a:endParaRPr kumimoji="0" lang="en-GB" altLang="fr-FR" sz="200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Roman" panose="02000503020000020003" pitchFamily="2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627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12" grpId="0" animBg="1"/>
      <p:bldP spid="46" grpId="0"/>
      <p:bldP spid="54" grpId="0"/>
      <p:bldP spid="56" grpId="0"/>
      <p:bldP spid="4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 err="1">
                <a:latin typeface="Kohinoor Devanagari Semibold"/>
                <a:cs typeface="Kohinoor Devanagari Semibold"/>
              </a:rPr>
              <a:t>Variational</a:t>
            </a:r>
            <a:r>
              <a:rPr lang="fr-FR" b="0" dirty="0">
                <a:latin typeface="Kohinoor Devanagari Semibold"/>
                <a:cs typeface="Kohinoor Devanagari Semibold"/>
              </a:rPr>
              <a:t> </a:t>
            </a:r>
            <a:r>
              <a:rPr lang="fr-FR" b="0" dirty="0" err="1">
                <a:latin typeface="Kohinoor Devanagari Semibold"/>
                <a:cs typeface="Kohinoor Devanagari Semibold"/>
              </a:rPr>
              <a:t>inference</a:t>
            </a:r>
            <a:endParaRPr lang="fr-FR" b="0" dirty="0">
              <a:latin typeface="Kohinoor Devanagari Semibold"/>
              <a:cs typeface="Kohinoor Devanagari Semibold"/>
            </a:endParaRP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2BD4FCC2-E36B-DC4D-859D-734538AE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" y="2842"/>
            <a:ext cx="0" cy="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2136771-B967-004B-8470-82C91479B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026" y="2054288"/>
            <a:ext cx="596900" cy="5969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30AE9E9-51DC-6540-A4FE-5D9B99AD6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026" y="3536000"/>
            <a:ext cx="596900" cy="5842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B1A7079-F983-0F45-BCE9-E50D3B595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2379" y="2054288"/>
            <a:ext cx="800100" cy="4699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A550310-6BDF-6E43-B18F-9049BBCE10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9538" y="3577343"/>
            <a:ext cx="1206500" cy="469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F51ED79-BDDF-CD45-A310-FBE49BDC152D}"/>
              </a:ext>
            </a:extLst>
          </p:cNvPr>
          <p:cNvSpPr/>
          <p:nvPr/>
        </p:nvSpPr>
        <p:spPr>
          <a:xfrm>
            <a:off x="6596999" y="2027628"/>
            <a:ext cx="9573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>
                <a:latin typeface="Avenir Roman" panose="02000503020000020003" pitchFamily="2" charset="0"/>
              </a:rPr>
              <a:t>prior</a:t>
            </a:r>
            <a:endParaRPr lang="fr-FR" sz="2800" dirty="0">
              <a:latin typeface="Avenir Roman" panose="02000503020000020003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C1A8A8-EA73-AF42-8A82-8BCBB1A92823}"/>
              </a:ext>
            </a:extLst>
          </p:cNvPr>
          <p:cNvSpPr/>
          <p:nvPr/>
        </p:nvSpPr>
        <p:spPr>
          <a:xfrm>
            <a:off x="381000" y="850283"/>
            <a:ext cx="52214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err="1">
                <a:latin typeface="Avenir Roman" panose="02000503020000020003" pitchFamily="2" charset="0"/>
              </a:rPr>
              <a:t>We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take</a:t>
            </a:r>
            <a:r>
              <a:rPr lang="fr-FR" sz="2400" dirty="0">
                <a:latin typeface="Avenir Roman" panose="02000503020000020003" pitchFamily="2" charset="0"/>
              </a:rPr>
              <a:t> back </a:t>
            </a:r>
            <a:r>
              <a:rPr lang="fr-FR" sz="2400" dirty="0" err="1">
                <a:latin typeface="Avenir Roman" panose="02000503020000020003" pitchFamily="2" charset="0"/>
              </a:rPr>
              <a:t>our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inference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problem</a:t>
            </a:r>
            <a:endParaRPr lang="fr-FR" sz="2400" dirty="0">
              <a:latin typeface="Avenir Roman" panose="02000503020000020003" pitchFamily="2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3601B58-E0C4-B347-85D1-F2CA623733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703" y="1418725"/>
            <a:ext cx="3567546" cy="42718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97D4AF0-E8CA-5240-AB1E-DBFBA387A2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5549" y="2651188"/>
            <a:ext cx="1206500" cy="4699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5862A05-878E-5B4D-80B5-9DD6C8E09E03}"/>
              </a:ext>
            </a:extLst>
          </p:cNvPr>
          <p:cNvSpPr/>
          <p:nvPr/>
        </p:nvSpPr>
        <p:spPr>
          <a:xfrm>
            <a:off x="6675321" y="3544484"/>
            <a:ext cx="17579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err="1">
                <a:latin typeface="Avenir Roman" panose="02000503020000020003" pitchFamily="2" charset="0"/>
              </a:rPr>
              <a:t>likelihood</a:t>
            </a:r>
            <a:endParaRPr lang="fr-FR" sz="2800" dirty="0">
              <a:latin typeface="Avenir Roman" panose="02000503020000020003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162BB8-6E92-624A-AEDC-1A0D07B9D21D}"/>
              </a:ext>
            </a:extLst>
          </p:cNvPr>
          <p:cNvSpPr/>
          <p:nvPr/>
        </p:nvSpPr>
        <p:spPr>
          <a:xfrm>
            <a:off x="734917" y="2624528"/>
            <a:ext cx="1649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err="1">
                <a:latin typeface="Avenir Roman" panose="02000503020000020003" pitchFamily="2" charset="0"/>
              </a:rPr>
              <a:t>posterior</a:t>
            </a:r>
            <a:endParaRPr lang="fr-FR" sz="2800" dirty="0">
              <a:latin typeface="Avenir Roman" panose="02000503020000020003" pitchFamily="2" charset="0"/>
            </a:endParaRP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E86E02D9-259A-8245-817C-D2BB84438CC7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 bwMode="auto">
          <a:xfrm>
            <a:off x="4493476" y="2651188"/>
            <a:ext cx="0" cy="8848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25" name="Forme libre 24">
            <a:extLst>
              <a:ext uri="{FF2B5EF4-FFF2-40B4-BE49-F238E27FC236}">
                <a16:creationId xmlns:a16="http://schemas.microsoft.com/office/drawing/2014/main" id="{82D2FB85-590D-8547-B55E-1369D0C29658}"/>
              </a:ext>
            </a:extLst>
          </p:cNvPr>
          <p:cNvSpPr/>
          <p:nvPr/>
        </p:nvSpPr>
        <p:spPr bwMode="auto">
          <a:xfrm>
            <a:off x="3983767" y="2467554"/>
            <a:ext cx="240323" cy="1128839"/>
          </a:xfrm>
          <a:custGeom>
            <a:avLst/>
            <a:gdLst>
              <a:gd name="connsiteX0" fmla="*/ 400088 w 400088"/>
              <a:gd name="connsiteY0" fmla="*/ 1219200 h 1219200"/>
              <a:gd name="connsiteX1" fmla="*/ 38 w 400088"/>
              <a:gd name="connsiteY1" fmla="*/ 542925 h 1219200"/>
              <a:gd name="connsiteX2" fmla="*/ 381038 w 400088"/>
              <a:gd name="connsiteY2" fmla="*/ 0 h 1219200"/>
              <a:gd name="connsiteX0" fmla="*/ 416596 w 416596"/>
              <a:gd name="connsiteY0" fmla="*/ 1219200 h 1219200"/>
              <a:gd name="connsiteX1" fmla="*/ 35 w 416596"/>
              <a:gd name="connsiteY1" fmla="*/ 619125 h 1219200"/>
              <a:gd name="connsiteX2" fmla="*/ 397546 w 416596"/>
              <a:gd name="connsiteY2" fmla="*/ 0 h 1219200"/>
              <a:gd name="connsiteX0" fmla="*/ 416596 w 416596"/>
              <a:gd name="connsiteY0" fmla="*/ 1219200 h 1219200"/>
              <a:gd name="connsiteX1" fmla="*/ 35 w 416596"/>
              <a:gd name="connsiteY1" fmla="*/ 619125 h 1219200"/>
              <a:gd name="connsiteX2" fmla="*/ 397546 w 416596"/>
              <a:gd name="connsiteY2" fmla="*/ 0 h 1219200"/>
              <a:gd name="connsiteX0" fmla="*/ 416596 w 416596"/>
              <a:gd name="connsiteY0" fmla="*/ 1219200 h 1219200"/>
              <a:gd name="connsiteX1" fmla="*/ 35 w 416596"/>
              <a:gd name="connsiteY1" fmla="*/ 619125 h 1219200"/>
              <a:gd name="connsiteX2" fmla="*/ 397546 w 416596"/>
              <a:gd name="connsiteY2" fmla="*/ 0 h 1219200"/>
              <a:gd name="connsiteX0" fmla="*/ 416596 w 416596"/>
              <a:gd name="connsiteY0" fmla="*/ 1219200 h 1219200"/>
              <a:gd name="connsiteX1" fmla="*/ 35 w 416596"/>
              <a:gd name="connsiteY1" fmla="*/ 619125 h 1219200"/>
              <a:gd name="connsiteX2" fmla="*/ 397546 w 416596"/>
              <a:gd name="connsiteY2" fmla="*/ 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6596" h="1219200">
                <a:moveTo>
                  <a:pt x="416596" y="1219200"/>
                </a:moveTo>
                <a:cubicBezTo>
                  <a:pt x="135600" y="1020762"/>
                  <a:pt x="3209" y="917575"/>
                  <a:pt x="35" y="619125"/>
                </a:cubicBezTo>
                <a:cubicBezTo>
                  <a:pt x="-3139" y="320675"/>
                  <a:pt x="205458" y="169862"/>
                  <a:pt x="397546" y="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5F25D7E9-DC25-1847-B5C1-CE1D0729F0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6006" y="4261751"/>
            <a:ext cx="5645727" cy="100445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D1C4ABD-4C44-204E-9EFE-9F4DEB6FCFC2}"/>
              </a:ext>
            </a:extLst>
          </p:cNvPr>
          <p:cNvSpPr/>
          <p:nvPr/>
        </p:nvSpPr>
        <p:spPr>
          <a:xfrm>
            <a:off x="925213" y="5329103"/>
            <a:ext cx="7908907" cy="1152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 dirty="0" err="1">
                <a:latin typeface="Avenir Roman" panose="02000503020000020003" pitchFamily="2" charset="0"/>
              </a:rPr>
              <a:t>Could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we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transform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this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integral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fr-FR" sz="2400" dirty="0" err="1">
                <a:latin typeface="Avenir Roman" panose="02000503020000020003" pitchFamily="2" charset="0"/>
              </a:rPr>
              <a:t>Using</a:t>
            </a:r>
            <a:r>
              <a:rPr lang="fr-FR" sz="2400" dirty="0">
                <a:latin typeface="Avenir Roman" panose="02000503020000020003" pitchFamily="2" charset="0"/>
              </a:rPr>
              <a:t> a </a:t>
            </a:r>
            <a:r>
              <a:rPr lang="fr-FR" sz="2400" dirty="0" err="1">
                <a:latin typeface="Avenir Roman" panose="02000503020000020003" pitchFamily="2" charset="0"/>
              </a:rPr>
              <a:t>simpler</a:t>
            </a:r>
            <a:r>
              <a:rPr lang="fr-FR" sz="2400" dirty="0">
                <a:latin typeface="Avenir Roman" panose="02000503020000020003" pitchFamily="2" charset="0"/>
              </a:rPr>
              <a:t> and tractable distribution             ? 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76452D9C-FC28-604A-A42F-C1CD6F5A6D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5767" y="6044944"/>
            <a:ext cx="965620" cy="38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79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  <p:bldP spid="17" grpId="0"/>
      <p:bldP spid="25" grpId="0" animBg="1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2447" y="43664"/>
            <a:ext cx="6928146" cy="654264"/>
          </a:xfrm>
        </p:spPr>
        <p:txBody>
          <a:bodyPr>
            <a:normAutofit/>
          </a:bodyPr>
          <a:lstStyle/>
          <a:p>
            <a:pPr algn="l"/>
            <a:r>
              <a:rPr lang="fr-FR" sz="2800" dirty="0" err="1"/>
              <a:t>Modeling</a:t>
            </a:r>
            <a:r>
              <a:rPr lang="fr-FR" sz="2800" dirty="0"/>
              <a:t> the joint </a:t>
            </a:r>
            <a:r>
              <a:rPr lang="fr-FR" sz="2800" dirty="0" err="1"/>
              <a:t>probability</a:t>
            </a:r>
            <a:endParaRPr lang="fr-FR" sz="280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330381"/>
            <a:ext cx="2133600" cy="365125"/>
          </a:xfr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A822907-8A9D-4F6B-98F6-913902AD56B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ＭＳ Ｐゴシック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8335B9C-F3D1-D148-8317-3E81F90B46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816" b="31973"/>
          <a:stretch/>
        </p:blipFill>
        <p:spPr>
          <a:xfrm>
            <a:off x="756867" y="2583990"/>
            <a:ext cx="6950613" cy="77179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CAE183F-4139-E945-AC3E-3C667A011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72" y="5138124"/>
            <a:ext cx="7949307" cy="66714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C29AEE3-F594-4F42-8D7C-0346CA54C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1124744"/>
            <a:ext cx="3745707" cy="63085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0D98238-3BD6-3C42-8D26-D84DF4A76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292" y="2893584"/>
            <a:ext cx="1935582" cy="265246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51D4161E-9CC7-DA4C-B0E6-6B8A5D0B349C}"/>
              </a:ext>
            </a:extLst>
          </p:cNvPr>
          <p:cNvSpPr txBox="1"/>
          <p:nvPr/>
        </p:nvSpPr>
        <p:spPr>
          <a:xfrm>
            <a:off x="6604440" y="2504541"/>
            <a:ext cx="2135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latin typeface="+mn-lt"/>
              </a:rPr>
              <a:t>Jensen’s</a:t>
            </a:r>
            <a:r>
              <a:rPr lang="fr-FR" sz="2000" dirty="0">
                <a:latin typeface="+mn-lt"/>
              </a:rPr>
              <a:t> </a:t>
            </a:r>
            <a:r>
              <a:rPr lang="fr-FR" sz="2000" dirty="0" err="1">
                <a:latin typeface="+mn-lt"/>
              </a:rPr>
              <a:t>inequality</a:t>
            </a:r>
            <a:endParaRPr lang="fr-FR" sz="2000" dirty="0">
              <a:latin typeface="+mn-lt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44FFF84-13EA-E142-8314-012DD35A1646}"/>
              </a:ext>
            </a:extLst>
          </p:cNvPr>
          <p:cNvSpPr txBox="1"/>
          <p:nvPr/>
        </p:nvSpPr>
        <p:spPr>
          <a:xfrm>
            <a:off x="6576284" y="1948770"/>
            <a:ext cx="1380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latin typeface="+mn-lt"/>
              </a:rPr>
              <a:t>Introducing</a:t>
            </a:r>
            <a:endParaRPr lang="fr-FR" sz="2000" dirty="0">
              <a:latin typeface="+mn-lt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3948AFF8-578F-DA49-9142-E814500C11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0430" y="1999321"/>
            <a:ext cx="798034" cy="32094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75670C78-B172-8542-BB49-E6CE9585616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9173" b="-1"/>
          <a:stretch/>
        </p:blipFill>
        <p:spPr>
          <a:xfrm>
            <a:off x="2252125" y="5805264"/>
            <a:ext cx="2751923" cy="444195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72673537-5EB6-6D41-AE85-662AFDCFA4B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4677"/>
          <a:stretch/>
        </p:blipFill>
        <p:spPr>
          <a:xfrm>
            <a:off x="4997198" y="5805264"/>
            <a:ext cx="3607250" cy="504056"/>
          </a:xfrm>
          <a:prstGeom prst="rect">
            <a:avLst/>
          </a:prstGeom>
        </p:spPr>
      </p:pic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985D7EFC-F119-4843-ACD8-DD6FC3DDB184}"/>
              </a:ext>
            </a:extLst>
          </p:cNvPr>
          <p:cNvCxnSpPr/>
          <p:nvPr/>
        </p:nvCxnSpPr>
        <p:spPr>
          <a:xfrm>
            <a:off x="5784196" y="2132856"/>
            <a:ext cx="648072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942C6D7-4321-3447-9131-86784E6CBB75}"/>
              </a:ext>
            </a:extLst>
          </p:cNvPr>
          <p:cNvCxnSpPr>
            <a:cxnSpLocks/>
          </p:cNvCxnSpPr>
          <p:nvPr/>
        </p:nvCxnSpPr>
        <p:spPr>
          <a:xfrm>
            <a:off x="6016484" y="2904651"/>
            <a:ext cx="415784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Image 28">
            <a:extLst>
              <a:ext uri="{FF2B5EF4-FFF2-40B4-BE49-F238E27FC236}">
                <a16:creationId xmlns:a16="http://schemas.microsoft.com/office/drawing/2014/main" id="{AE82A4CC-791A-FD44-B79E-3186F85A75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87" r="42360" b="1387"/>
          <a:stretch/>
        </p:blipFill>
        <p:spPr>
          <a:xfrm>
            <a:off x="2252125" y="4397462"/>
            <a:ext cx="2434280" cy="543706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5A36CF9F-CCC4-424B-A39B-64C53C0ECE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870" t="-1" b="-5637"/>
          <a:stretch/>
        </p:blipFill>
        <p:spPr>
          <a:xfrm>
            <a:off x="5214487" y="4411676"/>
            <a:ext cx="2337007" cy="529492"/>
          </a:xfrm>
          <a:prstGeom prst="rect">
            <a:avLst/>
          </a:prstGeom>
        </p:spPr>
      </p:pic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0D7D238E-C79E-B747-8DFD-A2C268CD826C}"/>
              </a:ext>
            </a:extLst>
          </p:cNvPr>
          <p:cNvCxnSpPr/>
          <p:nvPr/>
        </p:nvCxnSpPr>
        <p:spPr>
          <a:xfrm>
            <a:off x="2252125" y="4149080"/>
            <a:ext cx="2434280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5681D990-85FA-824A-AA5D-151824040058}"/>
              </a:ext>
            </a:extLst>
          </p:cNvPr>
          <p:cNvCxnSpPr/>
          <p:nvPr/>
        </p:nvCxnSpPr>
        <p:spPr>
          <a:xfrm>
            <a:off x="5181803" y="4149080"/>
            <a:ext cx="2434280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E2F96740-118E-1047-BDCE-FE62CF1B13C0}"/>
              </a:ext>
            </a:extLst>
          </p:cNvPr>
          <p:cNvCxnSpPr>
            <a:cxnSpLocks/>
          </p:cNvCxnSpPr>
          <p:nvPr/>
        </p:nvCxnSpPr>
        <p:spPr>
          <a:xfrm>
            <a:off x="3469265" y="4149080"/>
            <a:ext cx="0" cy="271429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8FB37A45-115B-864C-A37A-90881F9EAACE}"/>
              </a:ext>
            </a:extLst>
          </p:cNvPr>
          <p:cNvCxnSpPr>
            <a:cxnSpLocks/>
          </p:cNvCxnSpPr>
          <p:nvPr/>
        </p:nvCxnSpPr>
        <p:spPr>
          <a:xfrm>
            <a:off x="6300192" y="4149080"/>
            <a:ext cx="0" cy="271429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Image 24">
            <a:extLst>
              <a:ext uri="{FF2B5EF4-FFF2-40B4-BE49-F238E27FC236}">
                <a16:creationId xmlns:a16="http://schemas.microsoft.com/office/drawing/2014/main" id="{AD9F068A-1129-AA49-BA49-61F48B198A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772"/>
          <a:stretch/>
        </p:blipFill>
        <p:spPr>
          <a:xfrm>
            <a:off x="749076" y="1822889"/>
            <a:ext cx="6950613" cy="704504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A6512019-93A0-7149-81A2-E8FCE7CCBD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819"/>
          <a:stretch/>
        </p:blipFill>
        <p:spPr>
          <a:xfrm>
            <a:off x="749076" y="3355786"/>
            <a:ext cx="6950613" cy="72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 err="1">
                <a:latin typeface="Kohinoor Devanagari Semibold"/>
                <a:cs typeface="Kohinoor Devanagari Semibold"/>
              </a:rPr>
              <a:t>Variational</a:t>
            </a:r>
            <a:r>
              <a:rPr lang="fr-FR" b="0" dirty="0">
                <a:latin typeface="Kohinoor Devanagari Semibold"/>
                <a:cs typeface="Kohinoor Devanagari Semibold"/>
              </a:rPr>
              <a:t> </a:t>
            </a:r>
            <a:r>
              <a:rPr lang="fr-FR" b="0" dirty="0" err="1">
                <a:latin typeface="Kohinoor Devanagari Semibold"/>
                <a:cs typeface="Kohinoor Devanagari Semibold"/>
              </a:rPr>
              <a:t>inference</a:t>
            </a:r>
            <a:endParaRPr lang="fr-FR" b="0" dirty="0">
              <a:latin typeface="Kohinoor Devanagari Semibold"/>
              <a:cs typeface="Kohinoor Devanagari Semibold"/>
            </a:endParaRP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2BD4FCC2-E36B-DC4D-859D-734538AE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" y="2842"/>
            <a:ext cx="0" cy="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D5C9523-191E-4449-8466-A765F2B54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52" y="952032"/>
            <a:ext cx="1509323" cy="61587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A14B9E3-1214-2D45-B766-8ACBD86C6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840" y="952032"/>
            <a:ext cx="2645653" cy="61587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0B0A9A0-5442-4440-AC9A-B09874E3B0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493" y="952031"/>
            <a:ext cx="3200805" cy="6158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C38579-8F63-384C-8DC4-239EAB2868A2}"/>
              </a:ext>
            </a:extLst>
          </p:cNvPr>
          <p:cNvSpPr/>
          <p:nvPr/>
        </p:nvSpPr>
        <p:spPr>
          <a:xfrm>
            <a:off x="1930145" y="1538046"/>
            <a:ext cx="32470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latin typeface="Avenir Roman" panose="02000503020000020003" pitchFamily="2" charset="0"/>
              </a:rPr>
              <a:t>how to </a:t>
            </a:r>
            <a:r>
              <a:rPr lang="fr-FR" sz="2400" dirty="0" err="1">
                <a:latin typeface="Avenir Roman" panose="02000503020000020003" pitchFamily="2" charset="0"/>
              </a:rPr>
              <a:t>compute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that</a:t>
            </a:r>
            <a:r>
              <a:rPr lang="fr-FR" sz="2400" dirty="0">
                <a:latin typeface="Avenir Roman" panose="02000503020000020003" pitchFamily="2" charset="0"/>
              </a:rPr>
              <a:t>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FA49ED-8517-774F-AEE5-C2DA9FF2A274}"/>
              </a:ext>
            </a:extLst>
          </p:cNvPr>
          <p:cNvSpPr/>
          <p:nvPr/>
        </p:nvSpPr>
        <p:spPr>
          <a:xfrm>
            <a:off x="493067" y="2115768"/>
            <a:ext cx="35721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latin typeface="Avenir Roman" panose="02000503020000020003" pitchFamily="2" charset="0"/>
              </a:rPr>
              <a:t>Monte-Carlo </a:t>
            </a:r>
            <a:r>
              <a:rPr lang="fr-FR" sz="2400" dirty="0" err="1">
                <a:latin typeface="Avenir Roman" panose="02000503020000020003" pitchFamily="2" charset="0"/>
              </a:rPr>
              <a:t>estimator</a:t>
            </a:r>
            <a:r>
              <a:rPr lang="fr-FR" sz="2400" dirty="0">
                <a:latin typeface="Avenir Roman" panose="02000503020000020003" pitchFamily="2" charset="0"/>
              </a:rPr>
              <a:t> ?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91960AF-6496-654E-B6A8-375D0FC19E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1622" y="2476039"/>
            <a:ext cx="5658227" cy="10114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14A6816-367C-2E46-9D67-FD24AA60FE57}"/>
              </a:ext>
            </a:extLst>
          </p:cNvPr>
          <p:cNvSpPr/>
          <p:nvPr/>
        </p:nvSpPr>
        <p:spPr>
          <a:xfrm>
            <a:off x="2293757" y="3529230"/>
            <a:ext cx="46139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i="1" dirty="0">
                <a:latin typeface="Avenir Roman" panose="02000503020000020003" pitchFamily="2" charset="0"/>
              </a:rPr>
              <a:t>… </a:t>
            </a:r>
            <a:r>
              <a:rPr lang="fr-FR" sz="2000" i="1" dirty="0" err="1">
                <a:latin typeface="Avenir Roman" panose="02000503020000020003" pitchFamily="2" charset="0"/>
              </a:rPr>
              <a:t>too</a:t>
            </a:r>
            <a:r>
              <a:rPr lang="fr-FR" sz="2000" i="1" dirty="0">
                <a:latin typeface="Avenir Roman" panose="02000503020000020003" pitchFamily="2" charset="0"/>
              </a:rPr>
              <a:t> </a:t>
            </a:r>
            <a:r>
              <a:rPr lang="fr-FR" sz="2000" i="1" dirty="0" err="1">
                <a:latin typeface="Avenir Roman" panose="02000503020000020003" pitchFamily="2" charset="0"/>
              </a:rPr>
              <a:t>much</a:t>
            </a:r>
            <a:r>
              <a:rPr lang="fr-FR" sz="2000" i="1" dirty="0">
                <a:latin typeface="Avenir Roman" panose="02000503020000020003" pitchFamily="2" charset="0"/>
              </a:rPr>
              <a:t> variance and hard to train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EA2507-DB4F-1D47-8404-265E0C4EC058}"/>
              </a:ext>
            </a:extLst>
          </p:cNvPr>
          <p:cNvSpPr/>
          <p:nvPr/>
        </p:nvSpPr>
        <p:spPr>
          <a:xfrm>
            <a:off x="493067" y="4122807"/>
            <a:ext cx="34006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err="1">
                <a:latin typeface="Avenir Roman" panose="02000503020000020003" pitchFamily="2" charset="0"/>
              </a:rPr>
              <a:t>Reparametrization</a:t>
            </a:r>
            <a:r>
              <a:rPr lang="fr-FR" sz="2400" dirty="0">
                <a:latin typeface="Avenir Roman" panose="02000503020000020003" pitchFamily="2" charset="0"/>
              </a:rPr>
              <a:t> trick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353C9F7-ACE9-1E42-B71D-E5A85C92F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2086" y="4119834"/>
            <a:ext cx="2311400" cy="4826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6F9209D-4C06-8848-9207-13394CDF770F}"/>
              </a:ext>
            </a:extLst>
          </p:cNvPr>
          <p:cNvSpPr/>
          <p:nvPr/>
        </p:nvSpPr>
        <p:spPr>
          <a:xfrm>
            <a:off x="3893678" y="4614989"/>
            <a:ext cx="18584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err="1">
                <a:latin typeface="Avenir Roman" panose="02000503020000020003" pitchFamily="2" charset="0"/>
              </a:rPr>
              <a:t>stochastic</a:t>
            </a:r>
            <a:r>
              <a:rPr lang="fr-FR" sz="2000" dirty="0">
                <a:latin typeface="Avenir Roman" panose="02000503020000020003" pitchFamily="2" charset="0"/>
              </a:rPr>
              <a:t> part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B00ABB-12FE-414A-9E3F-59C46D774532}"/>
              </a:ext>
            </a:extLst>
          </p:cNvPr>
          <p:cNvSpPr/>
          <p:nvPr/>
        </p:nvSpPr>
        <p:spPr>
          <a:xfrm>
            <a:off x="5801351" y="4614989"/>
            <a:ext cx="22127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err="1">
                <a:latin typeface="Avenir Roman" panose="02000503020000020003" pitchFamily="2" charset="0"/>
              </a:rPr>
              <a:t>deterministic</a:t>
            </a:r>
            <a:r>
              <a:rPr lang="fr-FR" sz="2000" dirty="0">
                <a:latin typeface="Avenir Roman" panose="02000503020000020003" pitchFamily="2" charset="0"/>
              </a:rPr>
              <a:t> part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66755628-5FB6-CE4A-9CD9-5D133E11D4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5251" y="5237782"/>
            <a:ext cx="4210965" cy="132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57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3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 err="1">
                <a:latin typeface="Kohinoor Devanagari Semibold"/>
                <a:cs typeface="Kohinoor Devanagari Semibold"/>
              </a:rPr>
              <a:t>Variational</a:t>
            </a:r>
            <a:r>
              <a:rPr lang="fr-FR" b="0" dirty="0">
                <a:latin typeface="Kohinoor Devanagari Semibold"/>
                <a:cs typeface="Kohinoor Devanagari Semibold"/>
              </a:rPr>
              <a:t> </a:t>
            </a:r>
            <a:r>
              <a:rPr lang="fr-FR" b="0" dirty="0" err="1">
                <a:latin typeface="Kohinoor Devanagari Semibold"/>
                <a:cs typeface="Kohinoor Devanagari Semibold"/>
              </a:rPr>
              <a:t>inference</a:t>
            </a:r>
            <a:endParaRPr lang="fr-FR" b="0" dirty="0">
              <a:latin typeface="Kohinoor Devanagari Semibold"/>
              <a:cs typeface="Kohinoor Devanagari Semibold"/>
            </a:endParaRP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2BD4FCC2-E36B-DC4D-859D-734538AE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" y="2842"/>
            <a:ext cx="0" cy="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2993E0F-498A-684C-B004-6A2B500BA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34" y="1037083"/>
            <a:ext cx="4180998" cy="61587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74E9BFC-55F5-4740-A76D-95B48C2E2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572" y="1037083"/>
            <a:ext cx="3244177" cy="6158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75A72D-5DDA-7745-B89F-5328E9466F84}"/>
              </a:ext>
            </a:extLst>
          </p:cNvPr>
          <p:cNvSpPr/>
          <p:nvPr/>
        </p:nvSpPr>
        <p:spPr>
          <a:xfrm>
            <a:off x="705188" y="1997343"/>
            <a:ext cx="2672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Statistical</a:t>
            </a:r>
            <a:r>
              <a:rPr lang="fr-FR" dirty="0"/>
              <a:t> divergences :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0326000-77C0-BD40-AB57-D6BF5BC12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1308" y="2711062"/>
            <a:ext cx="5181142" cy="97325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A72C8E-EBF2-014D-ADC0-83BABF73437E}"/>
              </a:ext>
            </a:extLst>
          </p:cNvPr>
          <p:cNvSpPr/>
          <p:nvPr/>
        </p:nvSpPr>
        <p:spPr>
          <a:xfrm>
            <a:off x="705188" y="4119212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not </a:t>
            </a:r>
            <a:r>
              <a:rPr lang="fr-FR" dirty="0" err="1"/>
              <a:t>symmetric</a:t>
            </a:r>
            <a:r>
              <a:rPr lang="fr-FR" dirty="0"/>
              <a:t> :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DBF598A-BF00-DF45-B282-A995AEBE96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1837" y="4756668"/>
            <a:ext cx="6140083" cy="46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87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 err="1">
                <a:latin typeface="Kohinoor Devanagari Semibold"/>
                <a:cs typeface="Kohinoor Devanagari Semibold"/>
              </a:rPr>
              <a:t>Variational</a:t>
            </a:r>
            <a:r>
              <a:rPr lang="fr-FR" b="0" dirty="0">
                <a:latin typeface="Kohinoor Devanagari Semibold"/>
                <a:cs typeface="Kohinoor Devanagari Semibold"/>
              </a:rPr>
              <a:t> </a:t>
            </a:r>
            <a:r>
              <a:rPr lang="fr-FR" b="0" dirty="0" err="1">
                <a:latin typeface="Kohinoor Devanagari Semibold"/>
                <a:cs typeface="Kohinoor Devanagari Semibold"/>
              </a:rPr>
              <a:t>inference</a:t>
            </a:r>
            <a:endParaRPr lang="fr-FR" b="0" dirty="0">
              <a:latin typeface="Kohinoor Devanagari Semibold"/>
              <a:cs typeface="Kohinoor Devanagari Semibold"/>
            </a:endParaRP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2BD4FCC2-E36B-DC4D-859D-734538AE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" y="2842"/>
            <a:ext cx="0" cy="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433CBB9-E964-B846-A1FD-CDFF4CC99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34" y="1037083"/>
            <a:ext cx="4180998" cy="61587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B9ECA76-A660-D74A-B65A-50EA50BF7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572" y="1037083"/>
            <a:ext cx="3244177" cy="61587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57B4CFD-B4EC-7F45-AB7E-87E5256748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634" y="1997343"/>
            <a:ext cx="3442320" cy="33523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367B23-E2A7-3F4F-8EE4-9761075411A1}"/>
              </a:ext>
            </a:extLst>
          </p:cNvPr>
          <p:cNvSpPr/>
          <p:nvPr/>
        </p:nvSpPr>
        <p:spPr>
          <a:xfrm>
            <a:off x="2014088" y="5267129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optimizing</a:t>
            </a:r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28BCB33-E784-664F-B41E-BDF53BAD17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3348" y="5662287"/>
            <a:ext cx="2781405" cy="46181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34C45EA-9B69-474D-88B2-28CB727B91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9921" y="1997343"/>
            <a:ext cx="3284828" cy="335232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C8BB011-0AB0-2147-ADCF-09F468673508}"/>
              </a:ext>
            </a:extLst>
          </p:cNvPr>
          <p:cNvSpPr/>
          <p:nvPr/>
        </p:nvSpPr>
        <p:spPr>
          <a:xfrm>
            <a:off x="5990629" y="5267129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optimizing</a:t>
            </a:r>
            <a:endParaRPr lang="fr-FR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B6F0FF68-37CE-044B-9F59-5A279F08FA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1958" y="5629168"/>
            <a:ext cx="2781405" cy="46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621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à coins arrondis 22">
            <a:extLst>
              <a:ext uri="{FF2B5EF4-FFF2-40B4-BE49-F238E27FC236}">
                <a16:creationId xmlns:a16="http://schemas.microsoft.com/office/drawing/2014/main" id="{9D2A634E-DD1B-6448-AEB0-A0B43D4ED689}"/>
              </a:ext>
            </a:extLst>
          </p:cNvPr>
          <p:cNvSpPr/>
          <p:nvPr/>
        </p:nvSpPr>
        <p:spPr bwMode="auto">
          <a:xfrm>
            <a:off x="1513179" y="2178911"/>
            <a:ext cx="5802016" cy="1232438"/>
          </a:xfrm>
          <a:prstGeom prst="roundRect">
            <a:avLst>
              <a:gd name="adj" fmla="val 5694"/>
            </a:avLst>
          </a:prstGeom>
          <a:solidFill>
            <a:srgbClr val="FAC200">
              <a:alpha val="23137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fr-FR" sz="2000" i="1" dirty="0">
              <a:latin typeface="Calibri" panose="020F0502020204030204" pitchFamily="34" charset="0"/>
              <a:ea typeface="Helvetica Neue" panose="02000503000000020004" pitchFamily="2" charset="0"/>
              <a:cs typeface="Calibri" panose="020F0502020204030204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 err="1">
                <a:latin typeface="Kohinoor Devanagari Semibold"/>
                <a:cs typeface="Kohinoor Devanagari Semibold"/>
              </a:rPr>
              <a:t>Mean-field</a:t>
            </a:r>
            <a:r>
              <a:rPr lang="fr-FR" b="0" dirty="0">
                <a:latin typeface="Kohinoor Devanagari Semibold"/>
                <a:cs typeface="Kohinoor Devanagari Semibold"/>
              </a:rPr>
              <a:t> approximation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2BD4FCC2-E36B-DC4D-859D-734538AE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" y="2842"/>
            <a:ext cx="0" cy="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877EA2-D588-BA4F-B9BA-23591F027D12}"/>
              </a:ext>
            </a:extLst>
          </p:cNvPr>
          <p:cNvSpPr/>
          <p:nvPr/>
        </p:nvSpPr>
        <p:spPr>
          <a:xfrm>
            <a:off x="641046" y="1033672"/>
            <a:ext cx="27142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>
                <a:latin typeface="Avenir Roman" panose="02000503020000020003" pitchFamily="2" charset="0"/>
              </a:rPr>
              <a:t>How to </a:t>
            </a:r>
            <a:r>
              <a:rPr lang="fr-FR" sz="2800" dirty="0" err="1">
                <a:latin typeface="Avenir Roman" panose="02000503020000020003" pitchFamily="2" charset="0"/>
              </a:rPr>
              <a:t>choose</a:t>
            </a:r>
            <a:r>
              <a:rPr lang="fr-FR" sz="2800" dirty="0">
                <a:latin typeface="Avenir Roman" panose="02000503020000020003" pitchFamily="2" charset="0"/>
              </a:rPr>
              <a:t>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011CE5D-27B2-C04E-90C8-CFA14D32A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412" y="1076785"/>
            <a:ext cx="692727" cy="42718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24A15D-36F8-E643-8CF6-90B2FE97A0E3}"/>
              </a:ext>
            </a:extLst>
          </p:cNvPr>
          <p:cNvSpPr/>
          <p:nvPr/>
        </p:nvSpPr>
        <p:spPr>
          <a:xfrm>
            <a:off x="4277430" y="830499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latin typeface="Avenir Roman" panose="02000503020000020003" pitchFamily="2" charset="0"/>
              </a:rPr>
              <a:t>flexible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err="1">
                <a:latin typeface="Avenir Roman" panose="02000503020000020003" pitchFamily="2" charset="0"/>
              </a:rPr>
              <a:t>easy</a:t>
            </a:r>
            <a:r>
              <a:rPr lang="fr-FR" sz="2400" dirty="0">
                <a:latin typeface="Avenir Roman" panose="02000503020000020003" pitchFamily="2" charset="0"/>
              </a:rPr>
              <a:t> to </a:t>
            </a:r>
            <a:r>
              <a:rPr lang="fr-FR" sz="2400" dirty="0" err="1">
                <a:latin typeface="Avenir Roman" panose="02000503020000020003" pitchFamily="2" charset="0"/>
              </a:rPr>
              <a:t>sample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from</a:t>
            </a:r>
            <a:endParaRPr lang="fr-FR" sz="2400" dirty="0">
              <a:latin typeface="Avenir Roman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latin typeface="Avenir Roman" panose="02000503020000020003" pitchFamily="2" charset="0"/>
              </a:rPr>
              <a:t>simple </a:t>
            </a:r>
            <a:r>
              <a:rPr lang="fr-FR" sz="2400" dirty="0" err="1">
                <a:latin typeface="Avenir Roman" panose="02000503020000020003" pitchFamily="2" charset="0"/>
              </a:rPr>
              <a:t>closed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form</a:t>
            </a:r>
            <a:endParaRPr lang="fr-FR" sz="2400" dirty="0">
              <a:latin typeface="Avenir Roman" panose="02000503020000020003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A2EB6C-4DBD-5949-B281-A7C897D2A10F}"/>
              </a:ext>
            </a:extLst>
          </p:cNvPr>
          <p:cNvSpPr/>
          <p:nvPr/>
        </p:nvSpPr>
        <p:spPr>
          <a:xfrm>
            <a:off x="1693935" y="2560411"/>
            <a:ext cx="26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err="1">
                <a:latin typeface="Avenir Roman" panose="02000503020000020003" pitchFamily="2" charset="0"/>
              </a:rPr>
              <a:t>Mean-field</a:t>
            </a:r>
            <a:r>
              <a:rPr lang="fr-FR" sz="2400" b="1" dirty="0">
                <a:latin typeface="Avenir Roman" panose="02000503020000020003" pitchFamily="2" charset="0"/>
              </a:rPr>
              <a:t> </a:t>
            </a:r>
            <a:r>
              <a:rPr lang="fr-FR" sz="2400" b="1" dirty="0" err="1">
                <a:latin typeface="Avenir Roman" panose="02000503020000020003" pitchFamily="2" charset="0"/>
              </a:rPr>
              <a:t>family</a:t>
            </a:r>
            <a:endParaRPr lang="fr-FR" sz="2400" b="1" dirty="0">
              <a:latin typeface="Avenir Roman" panose="02000503020000020003" pitchFamily="2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D51C3FD-7F90-AD40-ACE2-06E38C127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9998" y="2317311"/>
            <a:ext cx="2433133" cy="9923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87857E6-DC84-C74B-A6DA-0DF68C976F5B}"/>
              </a:ext>
            </a:extLst>
          </p:cNvPr>
          <p:cNvSpPr/>
          <p:nvPr/>
        </p:nvSpPr>
        <p:spPr>
          <a:xfrm>
            <a:off x="839113" y="3559432"/>
            <a:ext cx="7881828" cy="9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 err="1">
                <a:latin typeface="Avenir Roman" panose="02000503020000020003" pitchFamily="2" charset="0"/>
              </a:rPr>
              <a:t>Each</a:t>
            </a:r>
            <a:r>
              <a:rPr lang="fr-FR" sz="2400" dirty="0">
                <a:latin typeface="Avenir Roman" panose="02000503020000020003" pitchFamily="2" charset="0"/>
              </a:rPr>
              <a:t> dimension has </a:t>
            </a:r>
            <a:r>
              <a:rPr lang="fr-FR" sz="2400" dirty="0" err="1">
                <a:latin typeface="Avenir Roman" panose="02000503020000020003" pitchFamily="2" charset="0"/>
              </a:rPr>
              <a:t>its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own</a:t>
            </a:r>
            <a:r>
              <a:rPr lang="fr-FR" sz="2400" dirty="0">
                <a:latin typeface="Avenir Roman" panose="02000503020000020003" pitchFamily="2" charset="0"/>
              </a:rPr>
              <a:t> factor of variation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latin typeface="Avenir Roman" panose="02000503020000020003" pitchFamily="2" charset="0"/>
              </a:rPr>
              <a:t>Compatible </a:t>
            </a:r>
            <a:r>
              <a:rPr lang="fr-FR" sz="2400" dirty="0" err="1">
                <a:latin typeface="Avenir Roman" panose="02000503020000020003" pitchFamily="2" charset="0"/>
              </a:rPr>
              <a:t>with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conjugacy</a:t>
            </a:r>
            <a:endParaRPr lang="fr-FR" sz="2400" dirty="0">
              <a:latin typeface="Avenir Roman" panose="02000503020000020003" pitchFamily="2" charset="0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7C5B8F0C-7FB5-534E-9833-2578F02F0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3054" y="4730855"/>
            <a:ext cx="777233" cy="77723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AE2CE78-9735-7E47-94EA-31CF31C579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4271" y="5552968"/>
            <a:ext cx="777233" cy="77723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8538BF9-4DE3-AC44-AD7B-65BCC1A6DE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6151" y="5537779"/>
            <a:ext cx="777233" cy="77723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AFC10456-EEC8-1F4F-BD22-C5D6363D1D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3491" y="5200298"/>
            <a:ext cx="4006273" cy="42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4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9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>
                <a:latin typeface="Kohinoor Devanagari Semibold"/>
                <a:cs typeface="Kohinoor Devanagari Semibold"/>
              </a:rPr>
              <a:t>Approximation </a:t>
            </a:r>
            <a:r>
              <a:rPr lang="fr-FR" b="0" dirty="0" err="1">
                <a:latin typeface="Kohinoor Devanagari Semibold"/>
                <a:cs typeface="Kohinoor Devanagari Semibold"/>
              </a:rPr>
              <a:t>families</a:t>
            </a:r>
            <a:endParaRPr lang="fr-FR" b="0" dirty="0">
              <a:latin typeface="Kohinoor Devanagari Semibold"/>
              <a:cs typeface="Kohinoor Devanagari Semibold"/>
            </a:endParaRP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2BD4FCC2-E36B-DC4D-859D-734538AE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" y="2842"/>
            <a:ext cx="0" cy="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56BC77E-9CD5-CF43-89AA-3E7D67E3F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746" y="2599817"/>
            <a:ext cx="1721104" cy="12908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0DA6019-493A-DC44-9A8B-BCF98E89E98D}"/>
              </a:ext>
            </a:extLst>
          </p:cNvPr>
          <p:cNvSpPr/>
          <p:nvPr/>
        </p:nvSpPr>
        <p:spPr>
          <a:xfrm>
            <a:off x="2976031" y="3929286"/>
            <a:ext cx="1100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structured</a:t>
            </a:r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B4FD514-6FC9-7D4B-9464-5A461A8E0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090" y="4447075"/>
            <a:ext cx="3061086" cy="27107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2B9F758-C319-6E4A-A501-8BE8D7E99C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3719" y="4869654"/>
            <a:ext cx="1893214" cy="141991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A926DFE-A0C4-8C49-8B94-F3E5C82818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4949" y="2521901"/>
            <a:ext cx="2074545" cy="121399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2F6A604-8493-814B-BC0E-3870B84CF5C6}"/>
              </a:ext>
            </a:extLst>
          </p:cNvPr>
          <p:cNvSpPr/>
          <p:nvPr/>
        </p:nvSpPr>
        <p:spPr>
          <a:xfrm>
            <a:off x="5764949" y="3824636"/>
            <a:ext cx="1601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auto </a:t>
            </a:r>
            <a:r>
              <a:rPr lang="fr-FR" dirty="0" err="1"/>
              <a:t>regressive</a:t>
            </a:r>
            <a:endParaRPr lang="fr-FR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B6ABB66A-B8C4-F94E-BA41-CC7DB966AF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2405" y="4219967"/>
            <a:ext cx="2659632" cy="75272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664892A-8E7E-9249-AB67-8FC847EA0B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1517" y="1323966"/>
            <a:ext cx="642341" cy="64234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0D840404-5AA8-1B44-B479-0FBA3B52DB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0234" y="1988744"/>
            <a:ext cx="642341" cy="64234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D2B091A-C89C-2B49-B8D3-3D2B01074C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15710" y="1973368"/>
            <a:ext cx="642341" cy="64234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ADF7B87-9E08-4842-9A62-29ECE7AF44B0}"/>
              </a:ext>
            </a:extLst>
          </p:cNvPr>
          <p:cNvSpPr/>
          <p:nvPr/>
        </p:nvSpPr>
        <p:spPr>
          <a:xfrm>
            <a:off x="3326989" y="1650886"/>
            <a:ext cx="26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err="1">
                <a:latin typeface="Avenir Roman" panose="02000503020000020003" pitchFamily="2" charset="0"/>
              </a:rPr>
              <a:t>Mean-field</a:t>
            </a:r>
            <a:r>
              <a:rPr lang="fr-FR" sz="2400" b="1" dirty="0">
                <a:latin typeface="Avenir Roman" panose="02000503020000020003" pitchFamily="2" charset="0"/>
              </a:rPr>
              <a:t> </a:t>
            </a:r>
            <a:r>
              <a:rPr lang="fr-FR" sz="2400" b="1" dirty="0" err="1">
                <a:latin typeface="Avenir Roman" panose="02000503020000020003" pitchFamily="2" charset="0"/>
              </a:rPr>
              <a:t>family</a:t>
            </a:r>
            <a:endParaRPr lang="fr-FR" sz="2400" b="1" dirty="0">
              <a:latin typeface="Avenir Roman" panose="02000503020000020003" pitchFamily="2" charset="0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B78CE34-3D2D-AE4E-8F0F-FF9075E084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29124" y="1385550"/>
            <a:ext cx="2433133" cy="99233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3AD4179-5CF6-1342-86FE-276AACA03564}"/>
              </a:ext>
            </a:extLst>
          </p:cNvPr>
          <p:cNvSpPr/>
          <p:nvPr/>
        </p:nvSpPr>
        <p:spPr>
          <a:xfrm>
            <a:off x="3373280" y="5355539"/>
            <a:ext cx="22193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err="1">
                <a:latin typeface="Avenir Roman" panose="02000503020000020003" pitchFamily="2" charset="0"/>
              </a:rPr>
              <a:t>True</a:t>
            </a:r>
            <a:r>
              <a:rPr lang="fr-FR" sz="2400" b="1" dirty="0">
                <a:latin typeface="Avenir Roman" panose="02000503020000020003" pitchFamily="2" charset="0"/>
              </a:rPr>
              <a:t> </a:t>
            </a:r>
            <a:r>
              <a:rPr lang="fr-FR" sz="2400" b="1" dirty="0" err="1">
                <a:latin typeface="Avenir Roman" panose="02000503020000020003" pitchFamily="2" charset="0"/>
              </a:rPr>
              <a:t>posterior</a:t>
            </a:r>
            <a:endParaRPr lang="fr-FR" sz="2400" b="1" dirty="0">
              <a:latin typeface="Avenir Roman" panose="02000503020000020003" pitchFamily="2" charset="0"/>
            </a:endParaRPr>
          </a:p>
        </p:txBody>
      </p:sp>
      <p:sp>
        <p:nvSpPr>
          <p:cNvPr id="4" name="Flèche vers le bas 3">
            <a:extLst>
              <a:ext uri="{FF2B5EF4-FFF2-40B4-BE49-F238E27FC236}">
                <a16:creationId xmlns:a16="http://schemas.microsoft.com/office/drawing/2014/main" id="{2638A1E2-D551-B34E-827B-EB0FD3740690}"/>
              </a:ext>
            </a:extLst>
          </p:cNvPr>
          <p:cNvSpPr/>
          <p:nvPr/>
        </p:nvSpPr>
        <p:spPr bwMode="auto">
          <a:xfrm>
            <a:off x="558548" y="1323966"/>
            <a:ext cx="571152" cy="4858470"/>
          </a:xfrm>
          <a:prstGeom prst="downArrow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11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EA28E93-B31E-A047-BDB4-E470C8FE1991}"/>
              </a:ext>
            </a:extLst>
          </p:cNvPr>
          <p:cNvSpPr txBox="1"/>
          <p:nvPr/>
        </p:nvSpPr>
        <p:spPr>
          <a:xfrm>
            <a:off x="558548" y="794181"/>
            <a:ext cx="2549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  <a:latin typeface="Avenir Roman" panose="02000503020000020003" pitchFamily="2" charset="0"/>
              </a:rPr>
              <a:t>Least expressive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254D6F4-0C55-1F45-99F9-6EBA938F2F5C}"/>
              </a:ext>
            </a:extLst>
          </p:cNvPr>
          <p:cNvSpPr txBox="1"/>
          <p:nvPr/>
        </p:nvSpPr>
        <p:spPr>
          <a:xfrm>
            <a:off x="558548" y="6313778"/>
            <a:ext cx="2521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  <a:latin typeface="Avenir Roman" panose="02000503020000020003" pitchFamily="2" charset="0"/>
              </a:rPr>
              <a:t>Most expressive</a:t>
            </a:r>
          </a:p>
        </p:txBody>
      </p:sp>
    </p:spTree>
    <p:extLst>
      <p:ext uri="{BB962C8B-B14F-4D97-AF65-F5344CB8AC3E}">
        <p14:creationId xmlns:p14="http://schemas.microsoft.com/office/powerpoint/2010/main" val="2968024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 err="1">
                <a:latin typeface="Kohinoor Devanagari Semibold"/>
                <a:cs typeface="Kohinoor Devanagari Semibold"/>
              </a:rPr>
              <a:t>Approximate</a:t>
            </a:r>
            <a:r>
              <a:rPr lang="fr-FR" b="0" dirty="0">
                <a:latin typeface="Kohinoor Devanagari Semibold"/>
                <a:cs typeface="Kohinoor Devanagari Semibold"/>
              </a:rPr>
              <a:t> </a:t>
            </a:r>
            <a:r>
              <a:rPr lang="fr-FR" b="0" dirty="0" err="1">
                <a:latin typeface="Kohinoor Devanagari Semibold"/>
                <a:cs typeface="Kohinoor Devanagari Semibold"/>
              </a:rPr>
              <a:t>inference</a:t>
            </a:r>
            <a:endParaRPr lang="fr-FR" b="0" dirty="0">
              <a:latin typeface="Kohinoor Devanagari Semibold"/>
              <a:cs typeface="Kohinoor Devanagari Semibold"/>
            </a:endParaRP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2BD4FCC2-E36B-DC4D-859D-734538AE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" y="2842"/>
            <a:ext cx="0" cy="0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A08F3D16-D6AA-B04B-A2D5-C88B8197619A}"/>
              </a:ext>
            </a:extLst>
          </p:cNvPr>
          <p:cNvGrpSpPr/>
          <p:nvPr/>
        </p:nvGrpSpPr>
        <p:grpSpPr>
          <a:xfrm>
            <a:off x="5240173" y="2192691"/>
            <a:ext cx="2542816" cy="1826783"/>
            <a:chOff x="4964401" y="2332650"/>
            <a:chExt cx="2984855" cy="2144348"/>
          </a:xfrm>
        </p:grpSpPr>
        <p:sp>
          <p:nvSpPr>
            <p:cNvPr id="12" name="Rectangle à coins arrondis 11">
              <a:extLst>
                <a:ext uri="{FF2B5EF4-FFF2-40B4-BE49-F238E27FC236}">
                  <a16:creationId xmlns:a16="http://schemas.microsoft.com/office/drawing/2014/main" id="{81EA6DB4-623A-DF40-A223-E15F5DBEDA45}"/>
                </a:ext>
              </a:extLst>
            </p:cNvPr>
            <p:cNvSpPr/>
            <p:nvPr/>
          </p:nvSpPr>
          <p:spPr bwMode="auto">
            <a:xfrm>
              <a:off x="4964401" y="2332650"/>
              <a:ext cx="2984855" cy="2144348"/>
            </a:xfrm>
            <a:prstGeom prst="roundRect">
              <a:avLst>
                <a:gd name="adj" fmla="val 11118"/>
              </a:avLst>
            </a:prstGeom>
            <a:solidFill>
              <a:srgbClr val="FFC000">
                <a:alpha val="33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-112" charset="0"/>
                <a:ea typeface="ＭＳ Ｐゴシック" charset="0"/>
                <a:cs typeface="+mn-cs"/>
              </a:endParaRPr>
            </a:p>
          </p:txBody>
        </p:sp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FB0319C6-7D34-5747-971C-F4FA92D06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6873" y="3869294"/>
              <a:ext cx="2463969" cy="467699"/>
            </a:xfrm>
            <a:prstGeom prst="rect">
              <a:avLst/>
            </a:prstGeom>
          </p:spPr>
        </p:pic>
        <p:pic>
          <p:nvPicPr>
            <p:cNvPr id="45" name="Image 44">
              <a:extLst>
                <a:ext uri="{FF2B5EF4-FFF2-40B4-BE49-F238E27FC236}">
                  <a16:creationId xmlns:a16="http://schemas.microsoft.com/office/drawing/2014/main" id="{6239BB51-C8F9-1D4B-B6BF-EDA565548C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117" b="15552"/>
            <a:stretch/>
          </p:blipFill>
          <p:spPr>
            <a:xfrm>
              <a:off x="5179783" y="2511265"/>
              <a:ext cx="2554089" cy="1318657"/>
            </a:xfrm>
            <a:prstGeom prst="rect">
              <a:avLst/>
            </a:prstGeom>
          </p:spPr>
        </p:pic>
      </p:grpSp>
      <p:sp>
        <p:nvSpPr>
          <p:cNvPr id="46" name="TextBox 95">
            <a:extLst>
              <a:ext uri="{FF2B5EF4-FFF2-40B4-BE49-F238E27FC236}">
                <a16:creationId xmlns:a16="http://schemas.microsoft.com/office/drawing/2014/main" id="{E4CA0BEC-1260-4C4E-8CB0-5D9AEE00A30B}"/>
              </a:ext>
            </a:extLst>
          </p:cNvPr>
          <p:cNvSpPr txBox="1"/>
          <p:nvPr/>
        </p:nvSpPr>
        <p:spPr>
          <a:xfrm>
            <a:off x="4912797" y="4101754"/>
            <a:ext cx="4481431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fr-FR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  <a:cs typeface="+mn-cs"/>
              </a:rPr>
              <a:t>The almighty Gaussian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4F6909B2-9C87-9E43-BE35-B14C9C574E0F}"/>
              </a:ext>
            </a:extLst>
          </p:cNvPr>
          <p:cNvGrpSpPr/>
          <p:nvPr/>
        </p:nvGrpSpPr>
        <p:grpSpPr>
          <a:xfrm>
            <a:off x="1346095" y="2193674"/>
            <a:ext cx="2607564" cy="1826784"/>
            <a:chOff x="980136" y="2332649"/>
            <a:chExt cx="3060859" cy="2144349"/>
          </a:xfrm>
        </p:grpSpPr>
        <p:sp>
          <p:nvSpPr>
            <p:cNvPr id="49" name="Rectangle à coins arrondis 48">
              <a:extLst>
                <a:ext uri="{FF2B5EF4-FFF2-40B4-BE49-F238E27FC236}">
                  <a16:creationId xmlns:a16="http://schemas.microsoft.com/office/drawing/2014/main" id="{A802834A-EAB1-9045-81B0-E509ECBD9339}"/>
                </a:ext>
              </a:extLst>
            </p:cNvPr>
            <p:cNvSpPr/>
            <p:nvPr/>
          </p:nvSpPr>
          <p:spPr bwMode="auto">
            <a:xfrm>
              <a:off x="980136" y="2332649"/>
              <a:ext cx="3060859" cy="2144349"/>
            </a:xfrm>
            <a:prstGeom prst="roundRect">
              <a:avLst>
                <a:gd name="adj" fmla="val 11118"/>
              </a:avLst>
            </a:prstGeom>
            <a:solidFill>
              <a:srgbClr val="FFC000">
                <a:alpha val="33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-112" charset="0"/>
                <a:ea typeface="ＭＳ Ｐゴシック" charset="0"/>
                <a:cs typeface="+mn-cs"/>
              </a:endParaRPr>
            </a:p>
          </p:txBody>
        </p:sp>
        <p:pic>
          <p:nvPicPr>
            <p:cNvPr id="47" name="Image 46">
              <a:extLst>
                <a:ext uri="{FF2B5EF4-FFF2-40B4-BE49-F238E27FC236}">
                  <a16:creationId xmlns:a16="http://schemas.microsoft.com/office/drawing/2014/main" id="{C1FE939B-1F0E-364C-8275-7D77CB1A6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5904" y="3759825"/>
              <a:ext cx="2629322" cy="577168"/>
            </a:xfrm>
            <a:prstGeom prst="rect">
              <a:avLst/>
            </a:prstGeom>
          </p:spPr>
        </p:pic>
        <p:pic>
          <p:nvPicPr>
            <p:cNvPr id="48" name="Image 47">
              <a:extLst>
                <a:ext uri="{FF2B5EF4-FFF2-40B4-BE49-F238E27FC236}">
                  <a16:creationId xmlns:a16="http://schemas.microsoft.com/office/drawing/2014/main" id="{4BD9C3A9-840A-704D-894E-78B157D523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6923" b="11072"/>
            <a:stretch/>
          </p:blipFill>
          <p:spPr>
            <a:xfrm>
              <a:off x="1163771" y="2428077"/>
              <a:ext cx="2614363" cy="1401845"/>
            </a:xfrm>
            <a:prstGeom prst="rect">
              <a:avLst/>
            </a:prstGeom>
          </p:spPr>
        </p:pic>
      </p:grpSp>
      <p:sp>
        <p:nvSpPr>
          <p:cNvPr id="54" name="TextBox 95">
            <a:extLst>
              <a:ext uri="{FF2B5EF4-FFF2-40B4-BE49-F238E27FC236}">
                <a16:creationId xmlns:a16="http://schemas.microsoft.com/office/drawing/2014/main" id="{6FD7002C-326A-5F46-A246-46D112C182CB}"/>
              </a:ext>
            </a:extLst>
          </p:cNvPr>
          <p:cNvSpPr txBox="1"/>
          <p:nvPr/>
        </p:nvSpPr>
        <p:spPr>
          <a:xfrm>
            <a:off x="1825067" y="4101754"/>
            <a:ext cx="2249714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fr-FR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  <a:cs typeface="+mn-cs"/>
              </a:rPr>
              <a:t>Real data ?</a:t>
            </a:r>
          </a:p>
        </p:txBody>
      </p:sp>
      <p:sp>
        <p:nvSpPr>
          <p:cNvPr id="17" name="TextBox 95">
            <a:extLst>
              <a:ext uri="{FF2B5EF4-FFF2-40B4-BE49-F238E27FC236}">
                <a16:creationId xmlns:a16="http://schemas.microsoft.com/office/drawing/2014/main" id="{FC75C6B3-2DE4-D44A-AA78-29380A309F69}"/>
              </a:ext>
            </a:extLst>
          </p:cNvPr>
          <p:cNvSpPr txBox="1"/>
          <p:nvPr/>
        </p:nvSpPr>
        <p:spPr>
          <a:xfrm>
            <a:off x="401839" y="818650"/>
            <a:ext cx="8597018" cy="125162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  <a:cs typeface="+mn-cs"/>
              </a:rPr>
              <a:t>So our big question today is …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lang="en-GB" altLang="fr-FR" sz="2400" dirty="0">
                <a:solidFill>
                  <a:srgbClr val="000000"/>
                </a:solidFill>
                <a:latin typeface="Avenir Roman" panose="02000503020000020003" pitchFamily="2" charset="0"/>
                <a:ea typeface="ＭＳ Ｐゴシック" charset="0"/>
              </a:rPr>
              <a:t>How can we model </a:t>
            </a:r>
            <a:r>
              <a:rPr lang="en-GB" altLang="fr-FR" sz="2400" b="1" i="1" dirty="0">
                <a:solidFill>
                  <a:srgbClr val="000000"/>
                </a:solidFill>
                <a:latin typeface="Avenir Roman" panose="02000503020000020003" pitchFamily="2" charset="0"/>
                <a:ea typeface="ＭＳ Ｐゴシック" charset="0"/>
              </a:rPr>
              <a:t>real data </a:t>
            </a:r>
            <a:r>
              <a:rPr lang="en-GB" altLang="fr-FR" sz="2400" i="1" dirty="0">
                <a:solidFill>
                  <a:srgbClr val="000000"/>
                </a:solidFill>
                <a:latin typeface="Avenir Roman" panose="02000503020000020003" pitchFamily="2" charset="0"/>
                <a:ea typeface="ＭＳ Ｐゴシック" charset="0"/>
              </a:rPr>
              <a:t>(of unknown distribution)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fr-FR" sz="24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Roman" panose="02000503020000020003" pitchFamily="2" charset="0"/>
                <a:ea typeface="ＭＳ Ｐゴシック" charset="0"/>
                <a:cs typeface="+mn-cs"/>
              </a:rPr>
              <a:t>With only simple tractable distributions ?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B28DA47-980E-3D43-A039-314571F13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4684047"/>
            <a:ext cx="8439472" cy="19108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4">
                    <a:lumMod val="95000"/>
                    <a:lumOff val="5000"/>
                  </a:schemeClr>
                </a:solidFill>
                <a:latin typeface="Avenir Roman" panose="02000503020000020003" pitchFamily="2" charset="0"/>
              </a:rPr>
              <a:t>1</a:t>
            </a:r>
            <a:r>
              <a:rPr lang="en-US" baseline="30000" dirty="0">
                <a:solidFill>
                  <a:schemeClr val="accent4">
                    <a:lumMod val="95000"/>
                    <a:lumOff val="5000"/>
                  </a:schemeClr>
                </a:solidFill>
                <a:latin typeface="Avenir Roman" panose="02000503020000020003" pitchFamily="2" charset="0"/>
              </a:rPr>
              <a:t>st</a:t>
            </a:r>
            <a:r>
              <a:rPr lang="en-US" dirty="0">
                <a:solidFill>
                  <a:schemeClr val="accent4">
                    <a:lumMod val="95000"/>
                    <a:lumOff val="5000"/>
                  </a:schemeClr>
                </a:solidFill>
                <a:latin typeface="Avenir Roman" panose="02000503020000020003" pitchFamily="2" charset="0"/>
              </a:rPr>
              <a:t> approach = can we approximate some properties ?</a:t>
            </a:r>
          </a:p>
          <a:p>
            <a:pPr lvl="1"/>
            <a:r>
              <a:rPr lang="en-US" sz="2000" dirty="0">
                <a:solidFill>
                  <a:schemeClr val="accent4">
                    <a:lumMod val="95000"/>
                    <a:lumOff val="5000"/>
                  </a:schemeClr>
                </a:solidFill>
                <a:latin typeface="Avenir Roman" panose="02000503020000020003" pitchFamily="2" charset="0"/>
              </a:rPr>
              <a:t>Calculate the expectation</a:t>
            </a:r>
          </a:p>
          <a:p>
            <a:pPr lvl="1"/>
            <a:r>
              <a:rPr lang="en-US" sz="2000" dirty="0">
                <a:solidFill>
                  <a:schemeClr val="accent4">
                    <a:lumMod val="95000"/>
                    <a:lumOff val="5000"/>
                  </a:schemeClr>
                </a:solidFill>
                <a:latin typeface="Avenir Roman" panose="02000503020000020003" pitchFamily="2" charset="0"/>
              </a:rPr>
              <a:t>Simply find some</a:t>
            </a:r>
          </a:p>
          <a:p>
            <a:pPr lvl="1"/>
            <a:r>
              <a:rPr lang="en-US" sz="2000" dirty="0">
                <a:solidFill>
                  <a:schemeClr val="accent4">
                    <a:lumMod val="95000"/>
                    <a:lumOff val="5000"/>
                  </a:schemeClr>
                </a:solidFill>
                <a:latin typeface="Avenir Roman" panose="02000503020000020003" pitchFamily="2" charset="0"/>
              </a:rPr>
              <a:t>Or just draw generative samples from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B78D8C5-20B3-CF4A-8A9B-2B3548B452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7995" y="5148195"/>
            <a:ext cx="1535345" cy="32094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1424821-1C3C-354D-A30D-0A9F7E157B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3950" y="5529717"/>
            <a:ext cx="1766397" cy="29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4" grpId="0"/>
      <p:bldP spid="2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 err="1">
                <a:latin typeface="Kohinoor Devanagari Semibold"/>
                <a:cs typeface="Kohinoor Devanagari Semibold"/>
              </a:rPr>
              <a:t>Sampling</a:t>
            </a:r>
            <a:r>
              <a:rPr lang="fr-FR" b="0" dirty="0">
                <a:latin typeface="Kohinoor Devanagari Semibold"/>
                <a:cs typeface="Kohinoor Devanagari Semibold"/>
              </a:rPr>
              <a:t> </a:t>
            </a:r>
            <a:r>
              <a:rPr lang="fr-FR" b="0" dirty="0" err="1">
                <a:latin typeface="Kohinoor Devanagari Semibold"/>
                <a:cs typeface="Kohinoor Devanagari Semibold"/>
              </a:rPr>
              <a:t>methods</a:t>
            </a:r>
            <a:endParaRPr lang="fr-FR" b="0" dirty="0">
              <a:latin typeface="Kohinoor Devanagari Semibold"/>
              <a:cs typeface="Kohinoor Devanagari Semibold"/>
            </a:endParaRP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2BD4FCC2-E36B-DC4D-859D-734538AE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" y="2842"/>
            <a:ext cx="0" cy="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F0F6CC0-836B-1343-B426-71074523AB61}"/>
              </a:ext>
            </a:extLst>
          </p:cNvPr>
          <p:cNvSpPr/>
          <p:nvPr/>
        </p:nvSpPr>
        <p:spPr>
          <a:xfrm>
            <a:off x="381000" y="892298"/>
            <a:ext cx="821145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 err="1">
                <a:latin typeface="Avenir Roman" panose="02000503020000020003" pitchFamily="2" charset="0"/>
              </a:rPr>
              <a:t>We</a:t>
            </a:r>
            <a:r>
              <a:rPr lang="fr-FR" sz="2400" b="1" dirty="0">
                <a:latin typeface="Avenir Roman" panose="02000503020000020003" pitchFamily="2" charset="0"/>
              </a:rPr>
              <a:t> are </a:t>
            </a:r>
            <a:r>
              <a:rPr lang="fr-FR" sz="2400" b="1" dirty="0" err="1">
                <a:latin typeface="Avenir Roman" panose="02000503020000020003" pitchFamily="2" charset="0"/>
              </a:rPr>
              <a:t>going</a:t>
            </a:r>
            <a:r>
              <a:rPr lang="fr-FR" sz="2400" b="1" dirty="0">
                <a:latin typeface="Avenir Roman" panose="02000503020000020003" pitchFamily="2" charset="0"/>
              </a:rPr>
              <a:t> to </a:t>
            </a:r>
            <a:r>
              <a:rPr lang="fr-FR" sz="2400" b="1" dirty="0" err="1">
                <a:latin typeface="Avenir Roman" panose="02000503020000020003" pitchFamily="2" charset="0"/>
              </a:rPr>
              <a:t>see</a:t>
            </a:r>
            <a:r>
              <a:rPr lang="fr-FR" sz="2400" b="1" dirty="0">
                <a:latin typeface="Avenir Roman" panose="02000503020000020003" pitchFamily="2" charset="0"/>
              </a:rPr>
              <a:t> </a:t>
            </a:r>
            <a:r>
              <a:rPr lang="fr-FR" sz="2400" b="1" i="1" dirty="0" err="1">
                <a:latin typeface="Avenir Roman" panose="02000503020000020003" pitchFamily="2" charset="0"/>
              </a:rPr>
              <a:t>sampling</a:t>
            </a:r>
            <a:r>
              <a:rPr lang="fr-FR" sz="2400" b="1" dirty="0">
                <a:latin typeface="Avenir Roman" panose="02000503020000020003" pitchFamily="2" charset="0"/>
              </a:rPr>
              <a:t> </a:t>
            </a:r>
            <a:r>
              <a:rPr lang="fr-FR" sz="2400" b="1" dirty="0" err="1">
                <a:latin typeface="Avenir Roman" panose="02000503020000020003" pitchFamily="2" charset="0"/>
              </a:rPr>
              <a:t>methods</a:t>
            </a:r>
            <a:endParaRPr lang="fr-FR" sz="2400" b="1" dirty="0">
              <a:latin typeface="Avenir Roman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err="1">
                <a:latin typeface="Avenir Roman" panose="02000503020000020003" pitchFamily="2" charset="0"/>
              </a:rPr>
              <a:t>Considered</a:t>
            </a:r>
            <a:r>
              <a:rPr lang="fr-FR" sz="2400" dirty="0">
                <a:latin typeface="Avenir Roman" panose="02000503020000020003" pitchFamily="2" charset="0"/>
              </a:rPr>
              <a:t> as the </a:t>
            </a:r>
            <a:r>
              <a:rPr lang="fr-FR" sz="2400" dirty="0" err="1">
                <a:latin typeface="Avenir Roman" panose="02000503020000020003" pitchFamily="2" charset="0"/>
              </a:rPr>
              <a:t>silver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bullet</a:t>
            </a:r>
            <a:r>
              <a:rPr lang="fr-FR" sz="2400" dirty="0">
                <a:latin typeface="Avenir Roman" panose="02000503020000020003" pitchFamily="2" charset="0"/>
              </a:rPr>
              <a:t> of </a:t>
            </a:r>
            <a:r>
              <a:rPr lang="fr-FR" sz="2400" dirty="0" err="1">
                <a:latin typeface="Avenir Roman" panose="02000503020000020003" pitchFamily="2" charset="0"/>
              </a:rPr>
              <a:t>probabilistic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modeling</a:t>
            </a:r>
            <a:endParaRPr lang="fr-FR" sz="2400" dirty="0">
              <a:latin typeface="Avenir Roman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err="1">
                <a:latin typeface="Avenir Roman" panose="02000503020000020003" pitchFamily="2" charset="0"/>
              </a:rPr>
              <a:t>Very</a:t>
            </a:r>
            <a:r>
              <a:rPr lang="fr-FR" sz="2400" dirty="0">
                <a:latin typeface="Avenir Roman" panose="02000503020000020003" pitchFamily="2" charset="0"/>
              </a:rPr>
              <a:t> slow but </a:t>
            </a:r>
            <a:r>
              <a:rPr lang="fr-FR" sz="2400" dirty="0" err="1">
                <a:latin typeface="Avenir Roman" panose="02000503020000020003" pitchFamily="2" charset="0"/>
              </a:rPr>
              <a:t>guaranteed</a:t>
            </a:r>
            <a:r>
              <a:rPr lang="fr-FR" sz="2400" dirty="0">
                <a:latin typeface="Avenir Roman" panose="02000503020000020003" pitchFamily="2" charset="0"/>
              </a:rPr>
              <a:t> to converge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err="1">
                <a:latin typeface="Avenir Roman" panose="02000503020000020003" pitchFamily="2" charset="0"/>
              </a:rPr>
              <a:t>Understand</a:t>
            </a:r>
            <a:r>
              <a:rPr lang="fr-FR" sz="2400" dirty="0">
                <a:latin typeface="Avenir Roman" panose="02000503020000020003" pitchFamily="2" charset="0"/>
              </a:rPr>
              <a:t> the limitations</a:t>
            </a:r>
          </a:p>
          <a:p>
            <a:r>
              <a:rPr lang="fr-FR" sz="2400" b="1" dirty="0" err="1">
                <a:latin typeface="Avenir Roman" panose="02000503020000020003" pitchFamily="2" charset="0"/>
              </a:rPr>
              <a:t>Idea</a:t>
            </a:r>
            <a:r>
              <a:rPr lang="fr-FR" sz="2400" b="1" dirty="0">
                <a:latin typeface="Avenir Roman" panose="02000503020000020003" pitchFamily="2" charset="0"/>
              </a:rPr>
              <a:t> of </a:t>
            </a:r>
            <a:r>
              <a:rPr lang="fr-FR" sz="2400" b="1" i="1" dirty="0">
                <a:latin typeface="Avenir Roman" panose="02000503020000020003" pitchFamily="2" charset="0"/>
              </a:rPr>
              <a:t>Monte-Carlo</a:t>
            </a:r>
            <a:r>
              <a:rPr lang="fr-FR" sz="2400" b="1" dirty="0">
                <a:latin typeface="Avenir Roman" panose="02000503020000020003" pitchFamily="2" charset="0"/>
              </a:rPr>
              <a:t> </a:t>
            </a:r>
            <a:r>
              <a:rPr lang="fr-FR" sz="2400" b="1" dirty="0" err="1">
                <a:latin typeface="Avenir Roman" panose="02000503020000020003" pitchFamily="2" charset="0"/>
              </a:rPr>
              <a:t>methods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latin typeface="Avenir Roman" panose="02000503020000020003" pitchFamily="2" charset="0"/>
              </a:rPr>
              <a:t>You have a </a:t>
            </a:r>
            <a:r>
              <a:rPr lang="fr-FR" sz="2400" dirty="0" err="1">
                <a:latin typeface="Avenir Roman" panose="02000503020000020003" pitchFamily="2" charset="0"/>
              </a:rPr>
              <a:t>complicated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problem</a:t>
            </a:r>
            <a:endParaRPr lang="fr-FR" sz="2400" dirty="0">
              <a:latin typeface="Avenir Roman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latin typeface="Avenir Roman" panose="02000503020000020003" pitchFamily="2" charset="0"/>
              </a:rPr>
              <a:t>You </a:t>
            </a:r>
            <a:r>
              <a:rPr lang="fr-FR" sz="2400" dirty="0" err="1">
                <a:latin typeface="Avenir Roman" panose="02000503020000020003" pitchFamily="2" charset="0"/>
              </a:rPr>
              <a:t>cannot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really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work</a:t>
            </a:r>
            <a:r>
              <a:rPr lang="fr-FR" sz="2400" dirty="0">
                <a:latin typeface="Avenir Roman" panose="02000503020000020003" pitchFamily="2" charset="0"/>
              </a:rPr>
              <a:t> down the math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err="1">
                <a:latin typeface="Avenir Roman" panose="02000503020000020003" pitchFamily="2" charset="0"/>
              </a:rPr>
              <a:t>Instead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you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can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b="1" i="1" dirty="0" err="1">
                <a:latin typeface="Avenir Roman" panose="02000503020000020003" pitchFamily="2" charset="0"/>
              </a:rPr>
              <a:t>simulate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i="1" dirty="0" err="1">
                <a:latin typeface="Avenir Roman" panose="02000503020000020003" pitchFamily="2" charset="0"/>
              </a:rPr>
              <a:t>your</a:t>
            </a:r>
            <a:r>
              <a:rPr lang="fr-FR" sz="2400" i="1" dirty="0">
                <a:latin typeface="Avenir Roman" panose="02000503020000020003" pitchFamily="2" charset="0"/>
              </a:rPr>
              <a:t> </a:t>
            </a:r>
            <a:r>
              <a:rPr lang="fr-FR" sz="2400" i="1" dirty="0" err="1">
                <a:latin typeface="Avenir Roman" panose="02000503020000020003" pitchFamily="2" charset="0"/>
              </a:rPr>
              <a:t>problem</a:t>
            </a:r>
            <a:r>
              <a:rPr lang="fr-FR" sz="2400" i="1" dirty="0">
                <a:latin typeface="Avenir Roman" panose="02000503020000020003" pitchFamily="2" charset="0"/>
              </a:rPr>
              <a:t> </a:t>
            </a:r>
            <a:r>
              <a:rPr lang="fr-FR" sz="2400" dirty="0">
                <a:latin typeface="Avenir Roman" panose="02000503020000020003" pitchFamily="2" charset="0"/>
              </a:rPr>
              <a:t>lots of time</a:t>
            </a:r>
          </a:p>
          <a:p>
            <a:r>
              <a:rPr lang="fr-FR" sz="2400" b="1" dirty="0" err="1">
                <a:latin typeface="Avenir Roman" panose="02000503020000020003" pitchFamily="2" charset="0"/>
              </a:rPr>
              <a:t>Example</a:t>
            </a:r>
            <a:r>
              <a:rPr lang="fr-FR" sz="2400" dirty="0">
                <a:latin typeface="Avenir Roman" panose="02000503020000020003" pitchFamily="2" charset="0"/>
              </a:rPr>
              <a:t> : </a:t>
            </a:r>
            <a:r>
              <a:rPr lang="fr-FR" sz="2400" dirty="0" err="1">
                <a:latin typeface="Avenir Roman" panose="02000503020000020003" pitchFamily="2" charset="0"/>
              </a:rPr>
              <a:t>Finding</a:t>
            </a:r>
            <a:r>
              <a:rPr lang="fr-FR" sz="2400" dirty="0">
                <a:latin typeface="Avenir Roman" panose="02000503020000020003" pitchFamily="2" charset="0"/>
              </a:rPr>
              <a:t> the value of     </a:t>
            </a:r>
            <a:r>
              <a:rPr lang="fr-FR" sz="2400" dirty="0" err="1">
                <a:latin typeface="Avenir Roman" panose="02000503020000020003" pitchFamily="2" charset="0"/>
              </a:rPr>
              <a:t>with</a:t>
            </a:r>
            <a:r>
              <a:rPr lang="fr-FR" sz="2400" dirty="0">
                <a:latin typeface="Avenir Roman" panose="02000503020000020003" pitchFamily="2" charset="0"/>
              </a:rPr>
              <a:t> a </a:t>
            </a:r>
            <a:r>
              <a:rPr lang="fr-FR" sz="2400" dirty="0" err="1">
                <a:latin typeface="Avenir Roman" panose="02000503020000020003" pitchFamily="2" charset="0"/>
              </a:rPr>
              <a:t>shotgun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E5B9DC5-DBFE-E74E-AB71-5BB01AE54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861" y="3975265"/>
            <a:ext cx="230909" cy="18472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9E2365F-4BAB-9E4A-B099-7A07ED2CA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757" y="4396794"/>
            <a:ext cx="2045348" cy="204534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F5D5A91-90F1-764F-8341-BD6839B8C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3653" y="4447285"/>
            <a:ext cx="2795839" cy="134056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AA64B3F-EBDE-B741-8C39-102D4F83B6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2085" y="5990566"/>
            <a:ext cx="2038454" cy="32094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4663FDB-0D3A-D444-B739-D28898834DFE}"/>
              </a:ext>
            </a:extLst>
          </p:cNvPr>
          <p:cNvSpPr/>
          <p:nvPr/>
        </p:nvSpPr>
        <p:spPr>
          <a:xfrm>
            <a:off x="4610012" y="5920207"/>
            <a:ext cx="8420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err="1">
                <a:latin typeface="Avenir Roman" panose="02000503020000020003" pitchFamily="2" charset="0"/>
              </a:rPr>
              <a:t>with</a:t>
            </a:r>
            <a:endParaRPr lang="fr-FR" sz="2400" dirty="0"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58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>
                <a:latin typeface="Kohinoor Devanagari Semibold"/>
                <a:cs typeface="Kohinoor Devanagari Semibold"/>
              </a:rPr>
              <a:t>Monte-Carlo </a:t>
            </a:r>
            <a:r>
              <a:rPr lang="fr-FR" b="0" dirty="0" err="1">
                <a:latin typeface="Kohinoor Devanagari Semibold"/>
                <a:cs typeface="Kohinoor Devanagari Semibold"/>
              </a:rPr>
              <a:t>methods</a:t>
            </a:r>
            <a:endParaRPr lang="fr-FR" b="0" dirty="0">
              <a:latin typeface="Kohinoor Devanagari Semibold"/>
              <a:cs typeface="Kohinoor Devanagari Semibold"/>
            </a:endParaRP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2BD4FCC2-E36B-DC4D-859D-734538AE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" y="2842"/>
            <a:ext cx="0" cy="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7F370F2-939D-704E-84F4-AB358FF81FAC}"/>
              </a:ext>
            </a:extLst>
          </p:cNvPr>
          <p:cNvSpPr/>
          <p:nvPr/>
        </p:nvSpPr>
        <p:spPr>
          <a:xfrm>
            <a:off x="381000" y="805211"/>
            <a:ext cx="8646886" cy="2177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400" dirty="0">
                <a:latin typeface="Avenir Roman" panose="02000503020000020003" pitchFamily="2" charset="0"/>
              </a:rPr>
              <a:t>Goal of Monte-Carlo </a:t>
            </a:r>
            <a:r>
              <a:rPr lang="fr-FR" sz="2400" dirty="0" err="1">
                <a:latin typeface="Avenir Roman" panose="02000503020000020003" pitchFamily="2" charset="0"/>
              </a:rPr>
              <a:t>is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i="1" dirty="0" err="1">
                <a:latin typeface="Avenir Roman" panose="02000503020000020003" pitchFamily="2" charset="0"/>
              </a:rPr>
              <a:t>estimate</a:t>
            </a:r>
            <a:r>
              <a:rPr lang="fr-FR" sz="2400" i="1" dirty="0">
                <a:latin typeface="Avenir Roman" panose="02000503020000020003" pitchFamily="2" charset="0"/>
              </a:rPr>
              <a:t> </a:t>
            </a:r>
            <a:r>
              <a:rPr lang="fr-FR" sz="2400" i="1" dirty="0" err="1">
                <a:latin typeface="Avenir Roman" panose="02000503020000020003" pitchFamily="2" charset="0"/>
              </a:rPr>
              <a:t>expected</a:t>
            </a:r>
            <a:r>
              <a:rPr lang="fr-FR" sz="2400" i="1" dirty="0">
                <a:latin typeface="Avenir Roman" panose="02000503020000020003" pitchFamily="2" charset="0"/>
              </a:rPr>
              <a:t> values by </a:t>
            </a:r>
            <a:r>
              <a:rPr lang="fr-FR" sz="2400" i="1" dirty="0" err="1">
                <a:latin typeface="Avenir Roman" panose="02000503020000020003" pitchFamily="2" charset="0"/>
              </a:rPr>
              <a:t>sampling</a:t>
            </a:r>
            <a:endParaRPr lang="fr-FR" sz="2400" dirty="0">
              <a:latin typeface="Avenir Roman" panose="02000503020000020003" pitchFamily="2" charset="0"/>
            </a:endParaRPr>
          </a:p>
          <a:p>
            <a:pPr>
              <a:lnSpc>
                <a:spcPct val="120000"/>
              </a:lnSpc>
            </a:pPr>
            <a:endParaRPr lang="fr-FR" dirty="0">
              <a:latin typeface="Avenir Roman" panose="02000503020000020003" pitchFamily="2" charset="0"/>
            </a:endParaRPr>
          </a:p>
          <a:p>
            <a:pPr>
              <a:lnSpc>
                <a:spcPct val="120000"/>
              </a:lnSpc>
            </a:pPr>
            <a:r>
              <a:rPr lang="fr-FR" sz="2400" dirty="0" err="1">
                <a:latin typeface="Avenir Roman" panose="02000503020000020003" pitchFamily="2" charset="0"/>
              </a:rPr>
              <a:t>We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can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define</a:t>
            </a:r>
            <a:endParaRPr lang="fr-FR" sz="2400" dirty="0">
              <a:latin typeface="Avenir Roman" panose="02000503020000020003" pitchFamily="2" charset="0"/>
            </a:endParaRPr>
          </a:p>
          <a:p>
            <a:pPr>
              <a:lnSpc>
                <a:spcPct val="120000"/>
              </a:lnSpc>
            </a:pPr>
            <a:endParaRPr lang="fr-FR" sz="2400" dirty="0">
              <a:latin typeface="Avenir Roman" panose="02000503020000020003" pitchFamily="2" charset="0"/>
            </a:endParaRPr>
          </a:p>
          <a:p>
            <a:pPr>
              <a:lnSpc>
                <a:spcPct val="120000"/>
              </a:lnSpc>
            </a:pPr>
            <a:endParaRPr lang="fr-FR" sz="2400" dirty="0">
              <a:latin typeface="Avenir Roman" panose="02000503020000020003" pitchFamily="2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7FFDD6B-9561-B14F-AF89-8023B57FB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185" y="1365275"/>
            <a:ext cx="3749887" cy="10018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6F7ECD-B954-4747-B128-563B9AE16755}"/>
              </a:ext>
            </a:extLst>
          </p:cNvPr>
          <p:cNvSpPr/>
          <p:nvPr/>
        </p:nvSpPr>
        <p:spPr>
          <a:xfrm>
            <a:off x="381000" y="2367153"/>
            <a:ext cx="5381465" cy="1844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400" dirty="0" err="1">
                <a:latin typeface="Avenir Roman" panose="02000503020000020003" pitchFamily="2" charset="0"/>
              </a:rPr>
              <a:t>with</a:t>
            </a:r>
            <a:r>
              <a:rPr lang="fr-FR" sz="2400" dirty="0">
                <a:latin typeface="Avenir Roman" panose="02000503020000020003" pitchFamily="2" charset="0"/>
              </a:rPr>
              <a:t>                     </a:t>
            </a:r>
          </a:p>
          <a:p>
            <a:pPr>
              <a:lnSpc>
                <a:spcPct val="120000"/>
              </a:lnSpc>
            </a:pPr>
            <a:r>
              <a:rPr lang="fr-FR" sz="2400" dirty="0">
                <a:latin typeface="Avenir Roman" panose="02000503020000020003" pitchFamily="2" charset="0"/>
              </a:rPr>
              <a:t>This has </a:t>
            </a:r>
            <a:r>
              <a:rPr lang="fr-FR" sz="2400" dirty="0" err="1">
                <a:latin typeface="Avenir Roman" panose="02000503020000020003" pitchFamily="2" charset="0"/>
              </a:rPr>
              <a:t>nice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co-properties</a:t>
            </a:r>
            <a:endParaRPr lang="fr-FR" sz="2400" dirty="0">
              <a:latin typeface="Avenir Roman" panose="02000503020000020003" pitchFamily="2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latin typeface="Avenir Roman" panose="02000503020000020003" pitchFamily="2" charset="0"/>
              </a:rPr>
              <a:t>This </a:t>
            </a:r>
            <a:r>
              <a:rPr lang="fr-FR" sz="2400" dirty="0" err="1">
                <a:latin typeface="Avenir Roman" panose="02000503020000020003" pitchFamily="2" charset="0"/>
              </a:rPr>
              <a:t>is</a:t>
            </a:r>
            <a:r>
              <a:rPr lang="fr-FR" sz="2400" dirty="0">
                <a:latin typeface="Avenir Roman" panose="02000503020000020003" pitchFamily="2" charset="0"/>
              </a:rPr>
              <a:t> an </a:t>
            </a:r>
            <a:r>
              <a:rPr lang="fr-FR" sz="2400" i="1" dirty="0" err="1">
                <a:latin typeface="Avenir Roman" panose="02000503020000020003" pitchFamily="2" charset="0"/>
              </a:rPr>
              <a:t>unbiased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estimator</a:t>
            </a:r>
            <a:endParaRPr lang="fr-FR" sz="2400" dirty="0">
              <a:latin typeface="Avenir Roman" panose="02000503020000020003" pitchFamily="2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 err="1">
                <a:latin typeface="Avenir Roman" panose="02000503020000020003" pitchFamily="2" charset="0"/>
              </a:rPr>
              <a:t>Guarantees</a:t>
            </a:r>
            <a:r>
              <a:rPr lang="fr-FR" sz="2400" dirty="0">
                <a:latin typeface="Avenir Roman" panose="02000503020000020003" pitchFamily="2" charset="0"/>
              </a:rPr>
              <a:t> on the convergence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EDE5E29-B827-AD4C-80EC-5B2653F32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907" y="2446566"/>
            <a:ext cx="1563885" cy="3883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8C8BABE-BA0D-1F46-9D76-1C28D1979121}"/>
              </a:ext>
            </a:extLst>
          </p:cNvPr>
          <p:cNvSpPr/>
          <p:nvPr/>
        </p:nvSpPr>
        <p:spPr>
          <a:xfrm>
            <a:off x="381000" y="4212082"/>
            <a:ext cx="8646886" cy="1401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400" dirty="0" err="1">
                <a:latin typeface="Avenir Roman" panose="02000503020000020003" pitchFamily="2" charset="0"/>
              </a:rPr>
              <a:t>Then</a:t>
            </a:r>
            <a:r>
              <a:rPr lang="fr-FR" sz="2400" dirty="0">
                <a:latin typeface="Avenir Roman" panose="02000503020000020003" pitchFamily="2" charset="0"/>
              </a:rPr>
              <a:t>, </a:t>
            </a:r>
            <a:r>
              <a:rPr lang="fr-FR" sz="2400" dirty="0" err="1">
                <a:latin typeface="Avenir Roman" panose="02000503020000020003" pitchFamily="2" charset="0"/>
              </a:rPr>
              <a:t>we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can</a:t>
            </a:r>
            <a:r>
              <a:rPr lang="fr-FR" sz="2400" dirty="0">
                <a:latin typeface="Avenir Roman" panose="02000503020000020003" pitchFamily="2" charset="0"/>
              </a:rPr>
              <a:t> use </a:t>
            </a:r>
            <a:r>
              <a:rPr lang="fr-FR" sz="2400" dirty="0" err="1">
                <a:latin typeface="Avenir Roman" panose="02000503020000020003" pitchFamily="2" charset="0"/>
              </a:rPr>
              <a:t>this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estimator</a:t>
            </a:r>
            <a:r>
              <a:rPr lang="fr-FR" sz="2400" dirty="0">
                <a:latin typeface="Avenir Roman" panose="02000503020000020003" pitchFamily="2" charset="0"/>
              </a:rPr>
              <a:t> in more </a:t>
            </a:r>
            <a:r>
              <a:rPr lang="fr-FR" sz="2400" dirty="0" err="1">
                <a:latin typeface="Avenir Roman" panose="02000503020000020003" pitchFamily="2" charset="0"/>
              </a:rPr>
              <a:t>complex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problems</a:t>
            </a:r>
            <a:endParaRPr lang="fr-FR" sz="2400" dirty="0">
              <a:latin typeface="Avenir Roman" panose="02000503020000020003" pitchFamily="2" charset="0"/>
            </a:endParaRPr>
          </a:p>
          <a:p>
            <a:pPr>
              <a:lnSpc>
                <a:spcPct val="120000"/>
              </a:lnSpc>
            </a:pPr>
            <a:r>
              <a:rPr lang="fr-FR" sz="2400" dirty="0">
                <a:latin typeface="Avenir Roman" panose="02000503020000020003" pitchFamily="2" charset="0"/>
              </a:rPr>
              <a:t>For instance the M-</a:t>
            </a:r>
            <a:r>
              <a:rPr lang="fr-FR" sz="2400" dirty="0" err="1">
                <a:latin typeface="Avenir Roman" panose="02000503020000020003" pitchFamily="2" charset="0"/>
              </a:rPr>
              <a:t>step</a:t>
            </a:r>
            <a:r>
              <a:rPr lang="fr-FR" sz="2400" dirty="0">
                <a:latin typeface="Avenir Roman" panose="02000503020000020003" pitchFamily="2" charset="0"/>
              </a:rPr>
              <a:t> of the EM </a:t>
            </a:r>
            <a:r>
              <a:rPr lang="fr-FR" sz="2400" dirty="0" err="1">
                <a:latin typeface="Avenir Roman" panose="02000503020000020003" pitchFamily="2" charset="0"/>
              </a:rPr>
              <a:t>algorithm</a:t>
            </a:r>
            <a:endParaRPr lang="fr-FR" sz="2400" dirty="0">
              <a:latin typeface="Avenir Roman" panose="02000503020000020003" pitchFamily="2" charset="0"/>
            </a:endParaRPr>
          </a:p>
          <a:p>
            <a:pPr>
              <a:lnSpc>
                <a:spcPct val="120000"/>
              </a:lnSpc>
            </a:pPr>
            <a:endParaRPr lang="fr-FR" sz="2400" dirty="0">
              <a:latin typeface="Avenir Roman" panose="02000503020000020003" pitchFamily="2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593EB88-9BC7-0840-9AA6-1CE39059B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5625" y="5451427"/>
            <a:ext cx="3717636" cy="58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77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>
                <a:latin typeface="Kohinoor Devanagari Semibold"/>
                <a:cs typeface="Kohinoor Devanagari Semibold"/>
              </a:rPr>
              <a:t>Monte-Carlo </a:t>
            </a:r>
            <a:r>
              <a:rPr lang="fr-FR" b="0" dirty="0" err="1">
                <a:latin typeface="Kohinoor Devanagari Semibold"/>
                <a:cs typeface="Kohinoor Devanagari Semibold"/>
              </a:rPr>
              <a:t>methods</a:t>
            </a:r>
            <a:endParaRPr lang="fr-FR" b="0" dirty="0">
              <a:latin typeface="Kohinoor Devanagari Semibold"/>
              <a:cs typeface="Kohinoor Devanagari Semibold"/>
            </a:endParaRP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2BD4FCC2-E36B-DC4D-859D-734538AE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" y="2842"/>
            <a:ext cx="0" cy="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7F370F2-939D-704E-84F4-AB358FF81FAC}"/>
              </a:ext>
            </a:extLst>
          </p:cNvPr>
          <p:cNvSpPr/>
          <p:nvPr/>
        </p:nvSpPr>
        <p:spPr>
          <a:xfrm>
            <a:off x="381000" y="892298"/>
            <a:ext cx="82114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 err="1">
                <a:latin typeface="Avenir Roman" panose="02000503020000020003" pitchFamily="2" charset="0"/>
              </a:rPr>
              <a:t>Advantages</a:t>
            </a:r>
            <a:r>
              <a:rPr lang="fr-FR" sz="2400" b="1" dirty="0">
                <a:latin typeface="Avenir Roman" panose="02000503020000020003" pitchFamily="2" charset="0"/>
              </a:rPr>
              <a:t> of Monte-Carlo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err="1">
                <a:latin typeface="Avenir Roman" panose="02000503020000020003" pitchFamily="2" charset="0"/>
              </a:rPr>
              <a:t>Very</a:t>
            </a:r>
            <a:r>
              <a:rPr lang="fr-FR" sz="2400" dirty="0">
                <a:latin typeface="Avenir Roman" panose="02000503020000020003" pitchFamily="2" charset="0"/>
              </a:rPr>
              <a:t> simple to program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err="1">
                <a:latin typeface="Avenir Roman" panose="02000503020000020003" pitchFamily="2" charset="0"/>
              </a:rPr>
              <a:t>Universally</a:t>
            </a:r>
            <a:r>
              <a:rPr lang="fr-FR" sz="2400" dirty="0">
                <a:latin typeface="Avenir Roman" panose="02000503020000020003" pitchFamily="2" charset="0"/>
              </a:rPr>
              <a:t> applicable to lots of </a:t>
            </a:r>
            <a:r>
              <a:rPr lang="fr-FR" sz="2400" dirty="0" err="1">
                <a:latin typeface="Avenir Roman" panose="02000503020000020003" pitchFamily="2" charset="0"/>
              </a:rPr>
              <a:t>problems</a:t>
            </a:r>
            <a:endParaRPr lang="fr-FR" sz="2400" dirty="0">
              <a:latin typeface="Avenir Roman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err="1">
                <a:latin typeface="Avenir Roman" panose="02000503020000020003" pitchFamily="2" charset="0"/>
              </a:rPr>
              <a:t>Scalable</a:t>
            </a:r>
            <a:r>
              <a:rPr lang="fr-FR" sz="2400" dirty="0">
                <a:latin typeface="Avenir Roman" panose="02000503020000020003" pitchFamily="2" charset="0"/>
              </a:rPr>
              <a:t> to </a:t>
            </a:r>
            <a:r>
              <a:rPr lang="fr-FR" sz="2400" dirty="0" err="1">
                <a:latin typeface="Avenir Roman" panose="02000503020000020003" pitchFamily="2" charset="0"/>
              </a:rPr>
              <a:t>parallelization</a:t>
            </a:r>
            <a:endParaRPr lang="fr-FR" sz="2400" dirty="0">
              <a:latin typeface="Avenir Roman" panose="02000503020000020003" pitchFamily="2" charset="0"/>
            </a:endParaRPr>
          </a:p>
          <a:p>
            <a:r>
              <a:rPr lang="fr-FR" sz="2400" b="1" dirty="0" err="1">
                <a:latin typeface="Avenir Roman" panose="02000503020000020003" pitchFamily="2" charset="0"/>
              </a:rPr>
              <a:t>Problems</a:t>
            </a:r>
            <a:r>
              <a:rPr lang="fr-FR" sz="2400" b="1" dirty="0">
                <a:latin typeface="Avenir Roman" panose="02000503020000020003" pitchFamily="2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err="1">
                <a:latin typeface="Avenir Roman" panose="02000503020000020003" pitchFamily="2" charset="0"/>
              </a:rPr>
              <a:t>Usually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very</a:t>
            </a:r>
            <a:r>
              <a:rPr lang="fr-FR" sz="2400" dirty="0">
                <a:latin typeface="Avenir Roman" panose="02000503020000020003" pitchFamily="2" charset="0"/>
              </a:rPr>
              <a:t> slow (</a:t>
            </a:r>
            <a:r>
              <a:rPr lang="fr-FR" sz="2400" dirty="0" err="1">
                <a:latin typeface="Avenir Roman" panose="02000503020000020003" pitchFamily="2" charset="0"/>
              </a:rPr>
              <a:t>need</a:t>
            </a:r>
            <a:r>
              <a:rPr lang="fr-FR" sz="2400" dirty="0">
                <a:latin typeface="Avenir Roman" panose="02000503020000020003" pitchFamily="2" charset="0"/>
              </a:rPr>
              <a:t> lots of </a:t>
            </a:r>
            <a:r>
              <a:rPr lang="fr-FR" sz="2400" dirty="0" err="1">
                <a:latin typeface="Avenir Roman" panose="02000503020000020003" pitchFamily="2" charset="0"/>
              </a:rPr>
              <a:t>samples</a:t>
            </a:r>
            <a:r>
              <a:rPr lang="fr-FR" sz="2400" dirty="0">
                <a:latin typeface="Avenir Roman" panose="02000503020000020003" pitchFamily="2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err="1">
                <a:latin typeface="Avenir Roman" panose="02000503020000020003" pitchFamily="2" charset="0"/>
              </a:rPr>
              <a:t>Better</a:t>
            </a:r>
            <a:r>
              <a:rPr lang="fr-FR" sz="2400" dirty="0">
                <a:latin typeface="Avenir Roman" panose="02000503020000020003" pitchFamily="2" charset="0"/>
              </a:rPr>
              <a:t> solutions </a:t>
            </a:r>
            <a:r>
              <a:rPr lang="fr-FR" sz="2400" dirty="0" err="1">
                <a:latin typeface="Avenir Roman" panose="02000503020000020003" pitchFamily="2" charset="0"/>
              </a:rPr>
              <a:t>might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exist</a:t>
            </a:r>
            <a:endParaRPr lang="fr-FR" sz="2400" dirty="0">
              <a:latin typeface="Avenir Roman" panose="02000503020000020003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9FF90E-D38E-6640-A36E-54E3CA1F1C03}"/>
              </a:ext>
            </a:extLst>
          </p:cNvPr>
          <p:cNvSpPr/>
          <p:nvPr/>
        </p:nvSpPr>
        <p:spPr>
          <a:xfrm>
            <a:off x="381000" y="3609339"/>
            <a:ext cx="8211456" cy="2288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400" dirty="0" err="1">
                <a:latin typeface="Avenir Roman" panose="02000503020000020003" pitchFamily="2" charset="0"/>
              </a:rPr>
              <a:t>We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will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see</a:t>
            </a:r>
            <a:r>
              <a:rPr lang="fr-FR" sz="2400" dirty="0">
                <a:latin typeface="Avenir Roman" panose="02000503020000020003" pitchFamily="2" charset="0"/>
              </a:rPr>
              <a:t> the major </a:t>
            </a:r>
            <a:r>
              <a:rPr lang="fr-FR" sz="2400" dirty="0" err="1">
                <a:latin typeface="Avenir Roman" panose="02000503020000020003" pitchFamily="2" charset="0"/>
              </a:rPr>
              <a:t>sampling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approaches</a:t>
            </a:r>
            <a:endParaRPr lang="fr-FR" sz="2400" dirty="0">
              <a:latin typeface="Avenir Roman" panose="02000503020000020003" pitchFamily="2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fr-FR" sz="2400" dirty="0">
                <a:latin typeface="Avenir Roman" panose="02000503020000020003" pitchFamily="2" charset="0"/>
              </a:rPr>
              <a:t>Rejection </a:t>
            </a:r>
            <a:r>
              <a:rPr lang="fr-FR" sz="2400" dirty="0" err="1">
                <a:latin typeface="Avenir Roman" panose="02000503020000020003" pitchFamily="2" charset="0"/>
              </a:rPr>
              <a:t>sampling</a:t>
            </a:r>
            <a:endParaRPr lang="fr-FR" sz="2400" dirty="0">
              <a:latin typeface="Avenir Roman" panose="02000503020000020003" pitchFamily="2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fr-FR" sz="2400" dirty="0">
                <a:latin typeface="Avenir Roman" panose="02000503020000020003" pitchFamily="2" charset="0"/>
              </a:rPr>
              <a:t>Markov Chain Monte-Carlo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fr-FR" sz="2400" dirty="0">
                <a:latin typeface="Avenir Roman" panose="02000503020000020003" pitchFamily="2" charset="0"/>
              </a:rPr>
              <a:t>Gibbs </a:t>
            </a:r>
            <a:r>
              <a:rPr lang="fr-FR" sz="2400" dirty="0" err="1">
                <a:latin typeface="Avenir Roman" panose="02000503020000020003" pitchFamily="2" charset="0"/>
              </a:rPr>
              <a:t>sampling</a:t>
            </a:r>
            <a:endParaRPr lang="fr-FR" sz="2400" dirty="0">
              <a:latin typeface="Avenir Roman" panose="02000503020000020003" pitchFamily="2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fr-FR" sz="2400" dirty="0" err="1">
                <a:latin typeface="Avenir Roman" panose="02000503020000020003" pitchFamily="2" charset="0"/>
              </a:rPr>
              <a:t>Metropolis</a:t>
            </a:r>
            <a:r>
              <a:rPr lang="fr-FR" sz="2400" dirty="0">
                <a:latin typeface="Avenir Roman" panose="02000503020000020003" pitchFamily="2" charset="0"/>
              </a:rPr>
              <a:t>-Hastings</a:t>
            </a:r>
          </a:p>
        </p:txBody>
      </p:sp>
    </p:spTree>
    <p:extLst>
      <p:ext uri="{BB962C8B-B14F-4D97-AF65-F5344CB8AC3E}">
        <p14:creationId xmlns:p14="http://schemas.microsoft.com/office/powerpoint/2010/main" val="40079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1A31C89-D78B-8A4E-8485-086F0CFD8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44" y="1123807"/>
            <a:ext cx="3747285" cy="249819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>
                <a:latin typeface="Kohinoor Devanagari Semibold"/>
                <a:cs typeface="Kohinoor Devanagari Semibold"/>
              </a:rPr>
              <a:t>Rejection </a:t>
            </a:r>
            <a:r>
              <a:rPr lang="fr-FR" b="0" dirty="0" err="1">
                <a:latin typeface="Kohinoor Devanagari Semibold"/>
                <a:cs typeface="Kohinoor Devanagari Semibold"/>
              </a:rPr>
              <a:t>sampling</a:t>
            </a:r>
            <a:endParaRPr lang="fr-FR" b="0" dirty="0">
              <a:latin typeface="Kohinoor Devanagari Semibold"/>
              <a:cs typeface="Kohinoor Devanagari Semibold"/>
            </a:endParaRP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2BD4FCC2-E36B-DC4D-859D-734538AE4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" y="2842"/>
            <a:ext cx="0" cy="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F9FF90E-D38E-6640-A36E-54E3CA1F1C03}"/>
              </a:ext>
            </a:extLst>
          </p:cNvPr>
          <p:cNvSpPr/>
          <p:nvPr/>
        </p:nvSpPr>
        <p:spPr>
          <a:xfrm>
            <a:off x="381000" y="735512"/>
            <a:ext cx="8211456" cy="5153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400" dirty="0">
                <a:latin typeface="Avenir Roman" panose="02000503020000020003" pitchFamily="2" charset="0"/>
              </a:rPr>
              <a:t>Imagine </a:t>
            </a:r>
            <a:r>
              <a:rPr lang="fr-FR" sz="2400" dirty="0" err="1">
                <a:latin typeface="Avenir Roman" panose="02000503020000020003" pitchFamily="2" charset="0"/>
              </a:rPr>
              <a:t>that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we</a:t>
            </a:r>
            <a:r>
              <a:rPr lang="fr-FR" sz="2400" dirty="0">
                <a:latin typeface="Avenir Roman" panose="02000503020000020003" pitchFamily="2" charset="0"/>
              </a:rPr>
              <a:t> have a </a:t>
            </a:r>
            <a:r>
              <a:rPr lang="fr-FR" sz="2400" dirty="0" err="1">
                <a:latin typeface="Avenir Roman" panose="02000503020000020003" pitchFamily="2" charset="0"/>
              </a:rPr>
              <a:t>complex</a:t>
            </a:r>
            <a:r>
              <a:rPr lang="fr-FR" sz="2400" dirty="0">
                <a:latin typeface="Avenir Roman" panose="02000503020000020003" pitchFamily="2" charset="0"/>
              </a:rPr>
              <a:t> distribution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E82959-F9DF-8643-97EE-45D5999A2CB6}"/>
              </a:ext>
            </a:extLst>
          </p:cNvPr>
          <p:cNvSpPr/>
          <p:nvPr/>
        </p:nvSpPr>
        <p:spPr>
          <a:xfrm>
            <a:off x="3577772" y="1293662"/>
            <a:ext cx="532804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err="1">
                <a:latin typeface="Avenir Roman" panose="02000503020000020003" pitchFamily="2" charset="0"/>
              </a:rPr>
              <a:t>We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can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upper-bound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our</a:t>
            </a:r>
            <a:r>
              <a:rPr lang="fr-FR" sz="2400" dirty="0">
                <a:latin typeface="Avenir Roman" panose="02000503020000020003" pitchFamily="2" charset="0"/>
              </a:rPr>
              <a:t> distribution </a:t>
            </a:r>
          </a:p>
          <a:p>
            <a:endParaRPr lang="fr-FR" sz="1600" dirty="0">
              <a:latin typeface="Avenir Roman" panose="02000503020000020003" pitchFamily="2" charset="0"/>
            </a:endParaRPr>
          </a:p>
          <a:p>
            <a:r>
              <a:rPr lang="fr-FR" sz="2400" dirty="0" err="1">
                <a:latin typeface="Avenir Roman" panose="02000503020000020003" pitchFamily="2" charset="0"/>
              </a:rPr>
              <a:t>Using</a:t>
            </a:r>
            <a:r>
              <a:rPr lang="fr-FR" sz="2400" dirty="0">
                <a:latin typeface="Avenir Roman" panose="02000503020000020003" pitchFamily="2" charset="0"/>
              </a:rPr>
              <a:t> approximation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5AF23B1-FC4E-A243-B5E2-E3EBC398F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2973" y="1772470"/>
            <a:ext cx="1797940" cy="7254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B6DB379-62DB-494B-9783-EDB5D3585C6C}"/>
              </a:ext>
            </a:extLst>
          </p:cNvPr>
          <p:cNvSpPr/>
          <p:nvPr/>
        </p:nvSpPr>
        <p:spPr>
          <a:xfrm>
            <a:off x="3723829" y="2638136"/>
            <a:ext cx="48686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 err="1">
                <a:latin typeface="Avenir Roman" panose="02000503020000020003" pitchFamily="2" charset="0"/>
              </a:rPr>
              <a:t>We</a:t>
            </a:r>
            <a:r>
              <a:rPr lang="fr-FR" sz="2000" dirty="0">
                <a:latin typeface="Avenir Roman" panose="02000503020000020003" pitchFamily="2" charset="0"/>
              </a:rPr>
              <a:t> use constant 2 to </a:t>
            </a:r>
            <a:r>
              <a:rPr lang="fr-FR" sz="2000" dirty="0" err="1">
                <a:latin typeface="Avenir Roman" panose="02000503020000020003" pitchFamily="2" charset="0"/>
              </a:rPr>
              <a:t>truly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upper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bound</a:t>
            </a:r>
            <a:endParaRPr lang="fr-FR" sz="2000" dirty="0">
              <a:latin typeface="Avenir Roman" panose="02000503020000020003" pitchFamily="2" charset="0"/>
            </a:endParaRPr>
          </a:p>
          <a:p>
            <a:r>
              <a:rPr lang="fr-FR" i="1" dirty="0">
                <a:latin typeface="Avenir Roman" panose="02000503020000020003" pitchFamily="2" charset="0"/>
              </a:rPr>
              <a:t>(impossible to </a:t>
            </a:r>
            <a:r>
              <a:rPr lang="fr-FR" i="1" dirty="0" err="1">
                <a:latin typeface="Avenir Roman" panose="02000503020000020003" pitchFamily="2" charset="0"/>
              </a:rPr>
              <a:t>upper</a:t>
            </a:r>
            <a:r>
              <a:rPr lang="fr-FR" i="1" dirty="0">
                <a:latin typeface="Avenir Roman" panose="02000503020000020003" pitchFamily="2" charset="0"/>
              </a:rPr>
              <a:t> </a:t>
            </a:r>
            <a:r>
              <a:rPr lang="fr-FR" i="1" dirty="0" err="1">
                <a:latin typeface="Avenir Roman" panose="02000503020000020003" pitchFamily="2" charset="0"/>
              </a:rPr>
              <a:t>bound</a:t>
            </a:r>
            <a:r>
              <a:rPr lang="fr-FR" i="1" dirty="0">
                <a:latin typeface="Avenir Roman" panose="02000503020000020003" pitchFamily="2" charset="0"/>
              </a:rPr>
              <a:t> a distribution </a:t>
            </a:r>
            <a:r>
              <a:rPr lang="fr-FR" i="1" dirty="0" err="1">
                <a:latin typeface="Avenir Roman" panose="02000503020000020003" pitchFamily="2" charset="0"/>
              </a:rPr>
              <a:t>without</a:t>
            </a:r>
            <a:r>
              <a:rPr lang="fr-FR" i="1" dirty="0">
                <a:latin typeface="Avenir Roman" panose="02000503020000020003" pitchFamily="2" charset="0"/>
              </a:rPr>
              <a:t> </a:t>
            </a:r>
            <a:r>
              <a:rPr lang="fr-FR" i="1" dirty="0" err="1">
                <a:latin typeface="Avenir Roman" panose="02000503020000020003" pitchFamily="2" charset="0"/>
              </a:rPr>
              <a:t>multiplying</a:t>
            </a:r>
            <a:r>
              <a:rPr lang="fr-FR" i="1" dirty="0">
                <a:latin typeface="Avenir Roman" panose="02000503020000020003" pitchFamily="2" charset="0"/>
              </a:rPr>
              <a:t> </a:t>
            </a:r>
            <a:r>
              <a:rPr lang="fr-FR" i="1" dirty="0" err="1">
                <a:latin typeface="Avenir Roman" panose="02000503020000020003" pitchFamily="2" charset="0"/>
              </a:rPr>
              <a:t>it</a:t>
            </a:r>
            <a:r>
              <a:rPr lang="fr-FR" i="1" dirty="0">
                <a:latin typeface="Avenir Roman" panose="02000503020000020003" pitchFamily="2" charset="0"/>
              </a:rPr>
              <a:t> </a:t>
            </a:r>
            <a:r>
              <a:rPr lang="fr-FR" i="1" dirty="0" err="1">
                <a:latin typeface="Avenir Roman" panose="02000503020000020003" pitchFamily="2" charset="0"/>
              </a:rPr>
              <a:t>with</a:t>
            </a:r>
            <a:r>
              <a:rPr lang="fr-FR" i="1" dirty="0">
                <a:latin typeface="Avenir Roman" panose="02000503020000020003" pitchFamily="2" charset="0"/>
              </a:rPr>
              <a:t> a constant).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7C9E010-408F-A44C-B69E-E5E141EEEE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929" y="3621997"/>
            <a:ext cx="4534215" cy="302281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760EB21-D8F9-CC44-B580-B101491693E0}"/>
              </a:ext>
            </a:extLst>
          </p:cNvPr>
          <p:cNvSpPr/>
          <p:nvPr/>
        </p:nvSpPr>
        <p:spPr>
          <a:xfrm>
            <a:off x="143844" y="4053108"/>
            <a:ext cx="4809156" cy="2143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000" dirty="0" err="1">
                <a:latin typeface="Avenir Roman" panose="02000503020000020003" pitchFamily="2" charset="0"/>
              </a:rPr>
              <a:t>Now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we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can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sample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from</a:t>
            </a:r>
            <a:endParaRPr lang="fr-FR" sz="2000" dirty="0">
              <a:latin typeface="Avenir Roman" panose="02000503020000020003" pitchFamily="2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3200" dirty="0">
              <a:latin typeface="Avenir Roman" panose="02000503020000020003" pitchFamily="2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latin typeface="Avenir Roman" panose="02000503020000020003" pitchFamily="2" charset="0"/>
              </a:rPr>
              <a:t>How </a:t>
            </a:r>
            <a:r>
              <a:rPr lang="fr-FR" sz="2000" dirty="0" err="1">
                <a:latin typeface="Avenir Roman" panose="02000503020000020003" pitchFamily="2" charset="0"/>
              </a:rPr>
              <a:t>can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we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sample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from</a:t>
            </a:r>
            <a:r>
              <a:rPr lang="fr-FR" sz="2000" dirty="0">
                <a:latin typeface="Avenir Roman" panose="02000503020000020003" pitchFamily="2" charset="0"/>
              </a:rPr>
              <a:t>          ?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000" dirty="0" err="1">
                <a:latin typeface="Avenir Roman" panose="02000503020000020003" pitchFamily="2" charset="0"/>
              </a:rPr>
              <a:t>We</a:t>
            </a:r>
            <a:r>
              <a:rPr lang="fr-FR" sz="2000" dirty="0">
                <a:latin typeface="Avenir Roman" panose="02000503020000020003" pitchFamily="2" charset="0"/>
              </a:rPr>
              <a:t> know </a:t>
            </a:r>
            <a:r>
              <a:rPr lang="fr-FR" sz="2000" dirty="0" err="1">
                <a:latin typeface="Avenir Roman" panose="02000503020000020003" pitchFamily="2" charset="0"/>
              </a:rPr>
              <a:t>higher</a:t>
            </a:r>
            <a:r>
              <a:rPr lang="fr-FR" sz="2000" dirty="0">
                <a:latin typeface="Avenir Roman" panose="02000503020000020003" pitchFamily="2" charset="0"/>
              </a:rPr>
              <a:t> </a:t>
            </a:r>
            <a:r>
              <a:rPr lang="fr-FR" sz="2000" dirty="0" err="1">
                <a:latin typeface="Avenir Roman" panose="02000503020000020003" pitchFamily="2" charset="0"/>
              </a:rPr>
              <a:t>probability</a:t>
            </a:r>
            <a:r>
              <a:rPr lang="fr-FR" sz="2000" dirty="0">
                <a:latin typeface="Avenir Roman" panose="02000503020000020003" pitchFamily="2" charset="0"/>
              </a:rPr>
              <a:t> in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000" b="1" dirty="0" err="1">
                <a:latin typeface="Avenir Roman" panose="02000503020000020003" pitchFamily="2" charset="0"/>
              </a:rPr>
              <a:t>Need</a:t>
            </a:r>
            <a:r>
              <a:rPr lang="fr-FR" sz="2000" b="1" dirty="0">
                <a:latin typeface="Avenir Roman" panose="02000503020000020003" pitchFamily="2" charset="0"/>
              </a:rPr>
              <a:t> to *</a:t>
            </a:r>
            <a:r>
              <a:rPr lang="fr-FR" sz="2000" b="1" i="1" dirty="0" err="1">
                <a:latin typeface="Avenir Roman" panose="02000503020000020003" pitchFamily="2" charset="0"/>
              </a:rPr>
              <a:t>reject</a:t>
            </a:r>
            <a:r>
              <a:rPr lang="fr-FR" sz="2000" b="1" dirty="0">
                <a:latin typeface="Avenir Roman" panose="02000503020000020003" pitchFamily="2" charset="0"/>
              </a:rPr>
              <a:t>* </a:t>
            </a:r>
            <a:r>
              <a:rPr lang="fr-FR" sz="2000" b="1" dirty="0" err="1">
                <a:latin typeface="Avenir Roman" panose="02000503020000020003" pitchFamily="2" charset="0"/>
              </a:rPr>
              <a:t>some</a:t>
            </a:r>
            <a:r>
              <a:rPr lang="fr-FR" sz="2000" b="1" dirty="0">
                <a:latin typeface="Avenir Roman" panose="02000503020000020003" pitchFamily="2" charset="0"/>
              </a:rPr>
              <a:t> of the points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3C9A29C-BDE7-8D46-A285-9BD3998A7E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5702" y="4159726"/>
            <a:ext cx="481028" cy="29177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6B884FD-2141-F943-A771-7DEA5BFE47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0214" y="5487783"/>
            <a:ext cx="481028" cy="29177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D8617EB-D302-DC4D-8CF6-A411C182AD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8402" y="5086540"/>
            <a:ext cx="512571" cy="291771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6E6D8008-3E22-1D4C-890C-BB1D6C0141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7706" y="1655749"/>
            <a:ext cx="620211" cy="353043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8E968FFD-DB3C-C34A-A40E-B66E59C61B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3825" y="5565572"/>
            <a:ext cx="620211" cy="35304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D51AB870-874E-3E49-B7B1-9BDEEA10B0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6939" y="4397645"/>
            <a:ext cx="582044" cy="35304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78A4B93-B3DE-2940-B188-2D139102A0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42692" y="4592498"/>
            <a:ext cx="1240421" cy="35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4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07C9E010-408F-A44C-B69E-E5E141EEE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13" y="1126731"/>
            <a:ext cx="4534215" cy="302281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8E968FFD-DB3C-C34A-A40E-B66E59C61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367" y="3066109"/>
            <a:ext cx="512571" cy="291771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D51AB870-874E-3E49-B7B1-9BDEEA10B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3831" y="1933015"/>
            <a:ext cx="481028" cy="29177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>
                <a:latin typeface="Kohinoor Devanagari Semibold"/>
                <a:cs typeface="Kohinoor Devanagari Semibold"/>
              </a:rPr>
              <a:t>Rejection </a:t>
            </a:r>
            <a:r>
              <a:rPr lang="fr-FR" b="0" dirty="0" err="1">
                <a:latin typeface="Kohinoor Devanagari Semibold"/>
                <a:cs typeface="Kohinoor Devanagari Semibold"/>
              </a:rPr>
              <a:t>sampling</a:t>
            </a:r>
            <a:endParaRPr lang="fr-FR" b="0" dirty="0">
              <a:latin typeface="Kohinoor Devanagari Semibold"/>
              <a:cs typeface="Kohinoor Devanagari Semibold"/>
            </a:endParaRP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2BD4FCC2-E36B-DC4D-859D-734538AE4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2" y="2842"/>
            <a:ext cx="0" cy="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F9FF90E-D38E-6640-A36E-54E3CA1F1C03}"/>
              </a:ext>
            </a:extLst>
          </p:cNvPr>
          <p:cNvSpPr/>
          <p:nvPr/>
        </p:nvSpPr>
        <p:spPr>
          <a:xfrm>
            <a:off x="381000" y="735512"/>
            <a:ext cx="8211456" cy="5153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400" dirty="0">
                <a:latin typeface="Avenir Roman" panose="02000503020000020003" pitchFamily="2" charset="0"/>
              </a:rPr>
              <a:t>How do </a:t>
            </a:r>
            <a:r>
              <a:rPr lang="fr-FR" sz="2400" dirty="0" err="1">
                <a:latin typeface="Avenir Roman" panose="02000503020000020003" pitchFamily="2" charset="0"/>
              </a:rPr>
              <a:t>we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reject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some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samples</a:t>
            </a:r>
            <a:r>
              <a:rPr lang="fr-FR" sz="2400" dirty="0">
                <a:latin typeface="Avenir Roman" panose="02000503020000020003" pitchFamily="2" charset="0"/>
              </a:rPr>
              <a:t> 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E82959-F9DF-8643-97EE-45D5999A2CB6}"/>
              </a:ext>
            </a:extLst>
          </p:cNvPr>
          <p:cNvSpPr/>
          <p:nvPr/>
        </p:nvSpPr>
        <p:spPr>
          <a:xfrm>
            <a:off x="4573917" y="1248406"/>
            <a:ext cx="5328042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err="1">
                <a:latin typeface="Avenir Roman" panose="02000503020000020003" pitchFamily="2" charset="0"/>
              </a:rPr>
              <a:t>Proportional</a:t>
            </a:r>
            <a:r>
              <a:rPr lang="fr-FR" sz="2400" dirty="0">
                <a:latin typeface="Avenir Roman" panose="02000503020000020003" pitchFamily="2" charset="0"/>
              </a:rPr>
              <a:t> to the </a:t>
            </a:r>
            <a:r>
              <a:rPr lang="fr-FR" sz="2400" dirty="0" err="1">
                <a:latin typeface="Avenir Roman" panose="02000503020000020003" pitchFamily="2" charset="0"/>
              </a:rPr>
              <a:t>height</a:t>
            </a:r>
            <a:endParaRPr lang="fr-FR" sz="2400" dirty="0">
              <a:latin typeface="Avenir Roman" panose="02000503020000020003" pitchFamily="2" charset="0"/>
            </a:endParaRPr>
          </a:p>
          <a:p>
            <a:r>
              <a:rPr lang="fr-FR" sz="2400" dirty="0" err="1">
                <a:latin typeface="Avenir Roman" panose="02000503020000020003" pitchFamily="2" charset="0"/>
              </a:rPr>
              <a:t>We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can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take</a:t>
            </a:r>
            <a:r>
              <a:rPr lang="fr-FR" sz="2400" dirty="0">
                <a:latin typeface="Avenir Roman" panose="02000503020000020003" pitchFamily="2" charset="0"/>
              </a:rPr>
              <a:t> a </a:t>
            </a:r>
            <a:r>
              <a:rPr lang="fr-FR" sz="2400" dirty="0" err="1">
                <a:latin typeface="Avenir Roman" panose="02000503020000020003" pitchFamily="2" charset="0"/>
              </a:rPr>
              <a:t>sample</a:t>
            </a:r>
            <a:endParaRPr lang="fr-FR" sz="2400" dirty="0">
              <a:latin typeface="Avenir Roman" panose="02000503020000020003" pitchFamily="2" charset="0"/>
            </a:endParaRPr>
          </a:p>
          <a:p>
            <a:endParaRPr lang="fr-FR" sz="3200" dirty="0">
              <a:latin typeface="Avenir Roman" panose="02000503020000020003" pitchFamily="2" charset="0"/>
            </a:endParaRPr>
          </a:p>
          <a:p>
            <a:r>
              <a:rPr lang="fr-FR" sz="2400" dirty="0" err="1">
                <a:latin typeface="Avenir Roman" panose="02000503020000020003" pitchFamily="2" charset="0"/>
              </a:rPr>
              <a:t>Take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its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coordinates</a:t>
            </a:r>
            <a:endParaRPr lang="fr-FR" sz="2400" dirty="0">
              <a:latin typeface="Avenir Roman" panose="02000503020000020003" pitchFamily="2" charset="0"/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A1E2E341-0B61-764E-84E3-6AA0F9153E4E}"/>
              </a:ext>
            </a:extLst>
          </p:cNvPr>
          <p:cNvCxnSpPr>
            <a:cxnSpLocks/>
          </p:cNvCxnSpPr>
          <p:nvPr/>
        </p:nvCxnSpPr>
        <p:spPr bwMode="auto">
          <a:xfrm flipV="1">
            <a:off x="2772228" y="2220009"/>
            <a:ext cx="0" cy="145883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DCAF99AD-1A2B-D040-8337-9938AAED0BA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769661" y="1601703"/>
            <a:ext cx="2567" cy="61273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5" name="Image 24">
            <a:extLst>
              <a:ext uri="{FF2B5EF4-FFF2-40B4-BE49-F238E27FC236}">
                <a16:creationId xmlns:a16="http://schemas.microsoft.com/office/drawing/2014/main" id="{85516E8D-E5C5-DB4C-B153-E8EBB00589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8906" y="3205328"/>
            <a:ext cx="199422" cy="272893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B3B56764-1D40-8A45-98BD-794072AD3692}"/>
              </a:ext>
            </a:extLst>
          </p:cNvPr>
          <p:cNvSpPr txBox="1"/>
          <p:nvPr/>
        </p:nvSpPr>
        <p:spPr>
          <a:xfrm rot="5400000">
            <a:off x="2639904" y="343460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x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3454636A-F8B8-0344-99B1-C8D755158C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6961" y="1704962"/>
            <a:ext cx="181293" cy="248085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33B072E3-0F8F-714C-ABD4-E072F55206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3475" y="2086205"/>
            <a:ext cx="1364463" cy="388347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A5AEF0FD-C7AA-4545-9BFB-6C080E72F5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3874" y="2945130"/>
            <a:ext cx="1960385" cy="320948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BA154AFE-6704-154D-A742-A457F928B0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8332" y="3870471"/>
            <a:ext cx="670285" cy="67817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71C3333-D780-124F-8247-8A15CB38FAAD}"/>
              </a:ext>
            </a:extLst>
          </p:cNvPr>
          <p:cNvSpPr/>
          <p:nvPr/>
        </p:nvSpPr>
        <p:spPr>
          <a:xfrm>
            <a:off x="4573917" y="3380028"/>
            <a:ext cx="42305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err="1">
                <a:latin typeface="Avenir Roman" panose="02000503020000020003" pitchFamily="2" charset="0"/>
              </a:rPr>
              <a:t>We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accept</a:t>
            </a:r>
            <a:r>
              <a:rPr lang="fr-FR" sz="2400" dirty="0">
                <a:latin typeface="Avenir Roman" panose="02000503020000020003" pitchFamily="2" charset="0"/>
              </a:rPr>
              <a:t>     </a:t>
            </a:r>
            <a:r>
              <a:rPr lang="fr-FR" sz="2400" dirty="0" err="1">
                <a:latin typeface="Avenir Roman" panose="02000503020000020003" pitchFamily="2" charset="0"/>
              </a:rPr>
              <a:t>with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probability</a:t>
            </a:r>
            <a:endParaRPr lang="fr-FR" sz="2400" dirty="0">
              <a:latin typeface="Avenir Roman" panose="02000503020000020003" pitchFamily="2" charset="0"/>
            </a:endParaRP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A9ACE4DB-3CEF-6B4D-B813-551B6A4788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3421" y="3459232"/>
            <a:ext cx="199422" cy="272894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B4D22CDD-1A2E-1B4C-AEA8-B51A8049CE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1521" y="4033035"/>
            <a:ext cx="1230879" cy="353043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B5561289-DE9B-AB4B-8A99-05C13A0285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11154" y="5346009"/>
            <a:ext cx="1917014" cy="659245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276CFBFD-2EEF-414E-8074-942A7C3A46A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30529" y="5481457"/>
            <a:ext cx="2560992" cy="388347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6073CE95-33C5-5545-B5E6-08AA679F0298}"/>
              </a:ext>
            </a:extLst>
          </p:cNvPr>
          <p:cNvSpPr/>
          <p:nvPr/>
        </p:nvSpPr>
        <p:spPr>
          <a:xfrm>
            <a:off x="468189" y="4676938"/>
            <a:ext cx="8211456" cy="5153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400" dirty="0" err="1">
                <a:latin typeface="Avenir Roman" panose="02000503020000020003" pitchFamily="2" charset="0"/>
              </a:rPr>
              <a:t>We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can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even</a:t>
            </a:r>
            <a:r>
              <a:rPr lang="fr-FR" sz="2400" dirty="0">
                <a:latin typeface="Avenir Roman" panose="02000503020000020003" pitchFamily="2" charset="0"/>
              </a:rPr>
              <a:t> use </a:t>
            </a:r>
            <a:r>
              <a:rPr lang="fr-FR" sz="2400" dirty="0" err="1">
                <a:latin typeface="Avenir Roman" panose="02000503020000020003" pitchFamily="2" charset="0"/>
              </a:rPr>
              <a:t>this</a:t>
            </a:r>
            <a:r>
              <a:rPr lang="fr-FR" sz="2400" dirty="0">
                <a:latin typeface="Avenir Roman" panose="02000503020000020003" pitchFamily="2" charset="0"/>
              </a:rPr>
              <a:t> for </a:t>
            </a:r>
            <a:r>
              <a:rPr lang="fr-FR" sz="2400" dirty="0" err="1">
                <a:latin typeface="Avenir Roman" panose="02000503020000020003" pitchFamily="2" charset="0"/>
              </a:rPr>
              <a:t>unnormalized</a:t>
            </a:r>
            <a:r>
              <a:rPr lang="fr-FR" sz="2400" dirty="0">
                <a:latin typeface="Avenir Roman" panose="02000503020000020003" pitchFamily="2" charset="0"/>
              </a:rPr>
              <a:t> distributions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06A64BA-992C-3644-B031-5B230CC8AB2D}"/>
              </a:ext>
            </a:extLst>
          </p:cNvPr>
          <p:cNvSpPr/>
          <p:nvPr/>
        </p:nvSpPr>
        <p:spPr>
          <a:xfrm>
            <a:off x="6689175" y="4000594"/>
            <a:ext cx="5342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latin typeface="Avenir Roman" panose="02000503020000020003" pitchFamily="2" charset="0"/>
              </a:rPr>
              <a:t>if</a:t>
            </a:r>
          </a:p>
        </p:txBody>
      </p:sp>
    </p:spTree>
    <p:extLst>
      <p:ext uri="{BB962C8B-B14F-4D97-AF65-F5344CB8AC3E}">
        <p14:creationId xmlns:p14="http://schemas.microsoft.com/office/powerpoint/2010/main" val="239016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2" grpId="0"/>
      <p:bldP spid="38" grpId="0"/>
      <p:bldP spid="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à coins arrondis 46">
            <a:extLst>
              <a:ext uri="{FF2B5EF4-FFF2-40B4-BE49-F238E27FC236}">
                <a16:creationId xmlns:a16="http://schemas.microsoft.com/office/drawing/2014/main" id="{C038D4BD-6A7C-C94A-AFA9-923552865390}"/>
              </a:ext>
            </a:extLst>
          </p:cNvPr>
          <p:cNvSpPr/>
          <p:nvPr/>
        </p:nvSpPr>
        <p:spPr bwMode="auto">
          <a:xfrm>
            <a:off x="1197835" y="4180752"/>
            <a:ext cx="6874816" cy="2247344"/>
          </a:xfrm>
          <a:prstGeom prst="roundRect">
            <a:avLst>
              <a:gd name="adj" fmla="val 11118"/>
            </a:avLst>
          </a:prstGeom>
          <a:solidFill>
            <a:srgbClr val="FFC000">
              <a:alpha val="3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-112" charset="0"/>
              <a:ea typeface="ＭＳ Ｐゴシック" charset="0"/>
              <a:cs typeface="+mn-cs"/>
            </a:endParaRPr>
          </a:p>
        </p:txBody>
      </p:sp>
      <p:sp>
        <p:nvSpPr>
          <p:cNvPr id="41" name="Rectangle à coins arrondis 40">
            <a:extLst>
              <a:ext uri="{FF2B5EF4-FFF2-40B4-BE49-F238E27FC236}">
                <a16:creationId xmlns:a16="http://schemas.microsoft.com/office/drawing/2014/main" id="{17E9A75B-DF22-B14D-A717-03F490E21F1B}"/>
              </a:ext>
            </a:extLst>
          </p:cNvPr>
          <p:cNvSpPr/>
          <p:nvPr/>
        </p:nvSpPr>
        <p:spPr bwMode="auto">
          <a:xfrm>
            <a:off x="1197835" y="1840758"/>
            <a:ext cx="6874816" cy="1049030"/>
          </a:xfrm>
          <a:prstGeom prst="roundRect">
            <a:avLst>
              <a:gd name="adj" fmla="val 11118"/>
            </a:avLst>
          </a:prstGeom>
          <a:solidFill>
            <a:srgbClr val="FFC000">
              <a:alpha val="3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-112" charset="0"/>
              <a:ea typeface="ＭＳ Ｐゴシック" charset="0"/>
              <a:cs typeface="+mn-cs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>
                <a:latin typeface="Kohinoor Devanagari Semibold"/>
                <a:cs typeface="Kohinoor Devanagari Semibold"/>
              </a:rPr>
              <a:t>Markov </a:t>
            </a:r>
            <a:r>
              <a:rPr lang="fr-FR" b="0" dirty="0" err="1">
                <a:latin typeface="Kohinoor Devanagari Semibold"/>
                <a:cs typeface="Kohinoor Devanagari Semibold"/>
              </a:rPr>
              <a:t>chains</a:t>
            </a:r>
            <a:endParaRPr lang="fr-FR" b="0" dirty="0">
              <a:latin typeface="Kohinoor Devanagari Semibold"/>
              <a:cs typeface="Kohinoor Devanagari Semibold"/>
            </a:endParaRP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2BD4FCC2-E36B-DC4D-859D-734538AE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" y="2842"/>
            <a:ext cx="0" cy="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AD96B42-0260-4143-B60F-EB34A25FC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960" y="5484486"/>
            <a:ext cx="4334794" cy="80818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6984036-3733-934C-85B1-95A4F3D76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608" y="4764729"/>
            <a:ext cx="254000" cy="2032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1E8CB41-CFF9-B741-9477-39F557F9F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4807" y="2304761"/>
            <a:ext cx="5069505" cy="38834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F6226733-2BBC-A741-9412-C34993BAB8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6450" y="1399791"/>
            <a:ext cx="304380" cy="23090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6FE1154-B11D-7E45-900B-57A6DD5E97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5932" y="1410220"/>
            <a:ext cx="610668" cy="20991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CFBD056C-1352-2A41-A494-F794DEADBE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4608" y="910061"/>
            <a:ext cx="1592912" cy="29177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1355F4F0-3225-9945-B7DC-D772DB349B97}"/>
              </a:ext>
            </a:extLst>
          </p:cNvPr>
          <p:cNvSpPr/>
          <p:nvPr/>
        </p:nvSpPr>
        <p:spPr>
          <a:xfrm>
            <a:off x="381000" y="773639"/>
            <a:ext cx="8211456" cy="5153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400" dirty="0">
                <a:latin typeface="Avenir Roman" panose="02000503020000020003" pitchFamily="2" charset="0"/>
              </a:rPr>
              <a:t>Markov </a:t>
            </a:r>
            <a:r>
              <a:rPr lang="fr-FR" sz="2400" dirty="0" err="1">
                <a:latin typeface="Avenir Roman" panose="02000503020000020003" pitchFamily="2" charset="0"/>
              </a:rPr>
              <a:t>chain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is</a:t>
            </a:r>
            <a:r>
              <a:rPr lang="fr-FR" sz="2400" dirty="0">
                <a:latin typeface="Avenir Roman" panose="02000503020000020003" pitchFamily="2" charset="0"/>
              </a:rPr>
              <a:t> a </a:t>
            </a:r>
            <a:r>
              <a:rPr lang="fr-FR" sz="2400" dirty="0" err="1">
                <a:latin typeface="Avenir Roman" panose="02000503020000020003" pitchFamily="2" charset="0"/>
              </a:rPr>
              <a:t>sequence</a:t>
            </a:r>
            <a:r>
              <a:rPr lang="fr-FR" sz="2400" dirty="0">
                <a:latin typeface="Avenir Roman" panose="02000503020000020003" pitchFamily="2" charset="0"/>
              </a:rPr>
              <a:t> of </a:t>
            </a:r>
            <a:r>
              <a:rPr lang="fr-FR" sz="2400" dirty="0" err="1">
                <a:latin typeface="Avenir Roman" panose="02000503020000020003" pitchFamily="2" charset="0"/>
              </a:rPr>
              <a:t>random</a:t>
            </a:r>
            <a:r>
              <a:rPr lang="fr-FR" sz="2400" dirty="0">
                <a:latin typeface="Avenir Roman" panose="02000503020000020003" pitchFamily="2" charset="0"/>
              </a:rPr>
              <a:t> variables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238C3E-C8EE-5148-8DE5-6D0856455429}"/>
              </a:ext>
            </a:extLst>
          </p:cNvPr>
          <p:cNvSpPr/>
          <p:nvPr/>
        </p:nvSpPr>
        <p:spPr>
          <a:xfrm>
            <a:off x="381000" y="1198888"/>
            <a:ext cx="8211456" cy="5153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400" dirty="0" err="1">
                <a:latin typeface="Avenir Roman" panose="02000503020000020003" pitchFamily="2" charset="0"/>
              </a:rPr>
              <a:t>Such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that</a:t>
            </a:r>
            <a:r>
              <a:rPr lang="fr-FR" sz="2400" dirty="0">
                <a:latin typeface="Avenir Roman" panose="02000503020000020003" pitchFamily="2" charset="0"/>
              </a:rPr>
              <a:t>      </a:t>
            </a:r>
            <a:r>
              <a:rPr lang="fr-FR" sz="2400" dirty="0" err="1">
                <a:latin typeface="Avenir Roman" panose="02000503020000020003" pitchFamily="2" charset="0"/>
              </a:rPr>
              <a:t>is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independent</a:t>
            </a:r>
            <a:r>
              <a:rPr lang="fr-FR" sz="2400" dirty="0">
                <a:latin typeface="Avenir Roman" panose="02000503020000020003" pitchFamily="2" charset="0"/>
              </a:rPr>
              <a:t> of                      </a:t>
            </a:r>
            <a:r>
              <a:rPr lang="fr-FR" sz="2400" dirty="0" err="1">
                <a:latin typeface="Avenir Roman" panose="02000503020000020003" pitchFamily="2" charset="0"/>
              </a:rPr>
              <a:t>given</a:t>
            </a:r>
            <a:r>
              <a:rPr lang="fr-FR" sz="2400" dirty="0">
                <a:latin typeface="Avenir Roman" panose="02000503020000020003" pitchFamily="2" charset="0"/>
              </a:rPr>
              <a:t>  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20C914DF-1640-5443-9125-BA897E936D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92775" y="1413308"/>
            <a:ext cx="1630763" cy="20818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97A93CCE-7758-864F-BA71-720DB19D3C22}"/>
              </a:ext>
            </a:extLst>
          </p:cNvPr>
          <p:cNvSpPr/>
          <p:nvPr/>
        </p:nvSpPr>
        <p:spPr>
          <a:xfrm>
            <a:off x="3221743" y="1836814"/>
            <a:ext cx="27579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>
                <a:latin typeface="Avenir Roman" panose="02000503020000020003" pitchFamily="2" charset="0"/>
              </a:rPr>
              <a:t>Markov </a:t>
            </a:r>
            <a:r>
              <a:rPr lang="fr-FR" sz="2400" b="1" dirty="0" err="1">
                <a:latin typeface="Avenir Roman" panose="02000503020000020003" pitchFamily="2" charset="0"/>
              </a:rPr>
              <a:t>property</a:t>
            </a:r>
            <a:endParaRPr lang="fr-FR" sz="2400" dirty="0">
              <a:latin typeface="Avenir Roman" panose="02000503020000020003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E4C7277-32A5-AD41-A709-F5D97FADDF56}"/>
              </a:ext>
            </a:extLst>
          </p:cNvPr>
          <p:cNvSpPr/>
          <p:nvPr/>
        </p:nvSpPr>
        <p:spPr>
          <a:xfrm>
            <a:off x="381000" y="3000680"/>
            <a:ext cx="8211456" cy="5153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400" dirty="0" err="1">
                <a:latin typeface="Avenir Roman" panose="02000503020000020003" pitchFamily="2" charset="0"/>
              </a:rPr>
              <a:t>Typically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described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with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C651140F-8EB0-6441-B261-9D16BE6C2F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2827" y="3094889"/>
            <a:ext cx="1593464" cy="353043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BC544AD9-6A5E-C244-8DF4-E4CA0AECBC28}"/>
              </a:ext>
            </a:extLst>
          </p:cNvPr>
          <p:cNvSpPr/>
          <p:nvPr/>
        </p:nvSpPr>
        <p:spPr>
          <a:xfrm>
            <a:off x="381000" y="3494220"/>
            <a:ext cx="8211456" cy="5153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400" dirty="0" err="1">
                <a:latin typeface="Avenir Roman" panose="02000503020000020003" pitchFamily="2" charset="0"/>
              </a:rPr>
              <a:t>Also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noted</a:t>
            </a:r>
            <a:r>
              <a:rPr lang="fr-FR" sz="2400" dirty="0">
                <a:latin typeface="Avenir Roman" panose="02000503020000020003" pitchFamily="2" charset="0"/>
              </a:rPr>
              <a:t> as a </a:t>
            </a:r>
            <a:r>
              <a:rPr lang="fr-FR" sz="2400" i="1" dirty="0">
                <a:latin typeface="Avenir Roman" panose="02000503020000020003" pitchFamily="2" charset="0"/>
              </a:rPr>
              <a:t>transition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E9C51436-85F8-B946-B917-37758E4896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70360" y="3621440"/>
            <a:ext cx="3253719" cy="353043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74050E98-01DE-EE44-8F22-DCE59AFBDDF9}"/>
              </a:ext>
            </a:extLst>
          </p:cNvPr>
          <p:cNvSpPr/>
          <p:nvPr/>
        </p:nvSpPr>
        <p:spPr>
          <a:xfrm>
            <a:off x="2794727" y="4241888"/>
            <a:ext cx="36288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 err="1">
                <a:latin typeface="Avenir Roman" panose="02000503020000020003" pitchFamily="2" charset="0"/>
              </a:rPr>
              <a:t>Stationnary</a:t>
            </a:r>
            <a:r>
              <a:rPr lang="fr-FR" sz="2400" b="1" dirty="0">
                <a:latin typeface="Avenir Roman" panose="02000503020000020003" pitchFamily="2" charset="0"/>
              </a:rPr>
              <a:t> distribution</a:t>
            </a:r>
            <a:endParaRPr lang="fr-FR" sz="2400" dirty="0">
              <a:latin typeface="Avenir Roman" panose="02000503020000020003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0D51D2C-D768-9E4A-BAD3-86626B0F5B00}"/>
              </a:ext>
            </a:extLst>
          </p:cNvPr>
          <p:cNvSpPr/>
          <p:nvPr/>
        </p:nvSpPr>
        <p:spPr>
          <a:xfrm>
            <a:off x="1300563" y="4626143"/>
            <a:ext cx="66660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latin typeface="Avenir Roman" panose="02000503020000020003" pitchFamily="2" charset="0"/>
              </a:rPr>
              <a:t>A distribution     </a:t>
            </a:r>
            <a:r>
              <a:rPr lang="fr-FR" sz="2400" dirty="0" err="1">
                <a:latin typeface="Avenir Roman" panose="02000503020000020003" pitchFamily="2" charset="0"/>
              </a:rPr>
              <a:t>is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called</a:t>
            </a:r>
            <a:r>
              <a:rPr lang="fr-FR" sz="2400" dirty="0">
                <a:latin typeface="Avenir Roman" panose="02000503020000020003" pitchFamily="2" charset="0"/>
              </a:rPr>
              <a:t> </a:t>
            </a:r>
            <a:r>
              <a:rPr lang="fr-FR" sz="2400" dirty="0" err="1">
                <a:latin typeface="Avenir Roman" panose="02000503020000020003" pitchFamily="2" charset="0"/>
              </a:rPr>
              <a:t>stationnary</a:t>
            </a:r>
            <a:r>
              <a:rPr lang="fr-FR" sz="2400" dirty="0">
                <a:latin typeface="Avenir Roman" panose="02000503020000020003" pitchFamily="2" charset="0"/>
              </a:rPr>
              <a:t> if </a:t>
            </a:r>
            <a:r>
              <a:rPr lang="fr-FR" sz="2400" dirty="0" err="1">
                <a:latin typeface="Avenir Roman" panose="02000503020000020003" pitchFamily="2" charset="0"/>
              </a:rPr>
              <a:t>it</a:t>
            </a:r>
            <a:r>
              <a:rPr lang="fr-FR" sz="2400" dirty="0">
                <a:latin typeface="Avenir Roman" panose="02000503020000020003" pitchFamily="2" charset="0"/>
              </a:rPr>
              <a:t> converges to a </a:t>
            </a:r>
            <a:r>
              <a:rPr lang="fr-FR" sz="2400" dirty="0" err="1">
                <a:latin typeface="Avenir Roman" panose="02000503020000020003" pitchFamily="2" charset="0"/>
              </a:rPr>
              <a:t>fixed</a:t>
            </a:r>
            <a:r>
              <a:rPr lang="fr-FR" sz="2400" dirty="0">
                <a:latin typeface="Avenir Roman" panose="02000503020000020003" pitchFamily="2" charset="0"/>
              </a:rPr>
              <a:t> distribution</a:t>
            </a:r>
          </a:p>
        </p:txBody>
      </p:sp>
    </p:spTree>
    <p:extLst>
      <p:ext uri="{BB962C8B-B14F-4D97-AF65-F5344CB8AC3E}">
        <p14:creationId xmlns:p14="http://schemas.microsoft.com/office/powerpoint/2010/main" val="204173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1" grpId="0" animBg="1"/>
      <p:bldP spid="42" grpId="0"/>
      <p:bldP spid="43" grpId="0"/>
      <p:bldP spid="45" grpId="0"/>
      <p:bldP spid="46" grpId="0"/>
      <p:bldP spid="48" grpId="0"/>
    </p:bld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12" charset="0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10632</TotalTime>
  <Words>936</Words>
  <Application>Microsoft Macintosh PowerPoint</Application>
  <PresentationFormat>Affichage à l'écran (4:3)</PresentationFormat>
  <Paragraphs>224</Paragraphs>
  <Slides>26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26</vt:i4>
      </vt:variant>
    </vt:vector>
  </HeadingPairs>
  <TitlesOfParts>
    <vt:vector size="41" baseType="lpstr">
      <vt:lpstr>ＭＳ Ｐゴシック</vt:lpstr>
      <vt:lpstr>Arial</vt:lpstr>
      <vt:lpstr>Avenir Book</vt:lpstr>
      <vt:lpstr>Avenir Heavy</vt:lpstr>
      <vt:lpstr>Avenir Light</vt:lpstr>
      <vt:lpstr>Avenir Medium</vt:lpstr>
      <vt:lpstr>Avenir Roman</vt:lpstr>
      <vt:lpstr>Calibri</vt:lpstr>
      <vt:lpstr>Helvetica Neue</vt:lpstr>
      <vt:lpstr>Helvetica Neue UltraLight</vt:lpstr>
      <vt:lpstr>Kohinoor Devanagari Semibold</vt:lpstr>
      <vt:lpstr>Times</vt:lpstr>
      <vt:lpstr>Times New Roman</vt:lpstr>
      <vt:lpstr>Thème Office</vt:lpstr>
      <vt:lpstr>1_Modèle par défaut</vt:lpstr>
      <vt:lpstr>Music Machine Learning</vt:lpstr>
      <vt:lpstr>Approximate inference</vt:lpstr>
      <vt:lpstr>Approximate inference</vt:lpstr>
      <vt:lpstr>Sampling methods</vt:lpstr>
      <vt:lpstr>Monte-Carlo methods</vt:lpstr>
      <vt:lpstr>Monte-Carlo methods</vt:lpstr>
      <vt:lpstr>Rejection sampling</vt:lpstr>
      <vt:lpstr>Rejection sampling</vt:lpstr>
      <vt:lpstr>Markov chains</vt:lpstr>
      <vt:lpstr>Gibbs sampling</vt:lpstr>
      <vt:lpstr>Implementing Gibbs sampling</vt:lpstr>
      <vt:lpstr>Monte-Carlo methods</vt:lpstr>
      <vt:lpstr>Variational inference</vt:lpstr>
      <vt:lpstr>Classical inference approach</vt:lpstr>
      <vt:lpstr>Stochastic inference approach</vt:lpstr>
      <vt:lpstr>Stochastic gradient estimator</vt:lpstr>
      <vt:lpstr>Score-function estimator</vt:lpstr>
      <vt:lpstr>Pathwise gradient estimator</vt:lpstr>
      <vt:lpstr>Pathwise gradient estimator</vt:lpstr>
      <vt:lpstr>Variational inference</vt:lpstr>
      <vt:lpstr>Modeling the joint probability</vt:lpstr>
      <vt:lpstr>Variational inference</vt:lpstr>
      <vt:lpstr>Variational inference</vt:lpstr>
      <vt:lpstr>Variational inference</vt:lpstr>
      <vt:lpstr>Mean-field approximation</vt:lpstr>
      <vt:lpstr>Approximation families</vt:lpstr>
    </vt:vector>
  </TitlesOfParts>
  <Company>IRCAM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Programmation objets – Java 2</dc:title>
  <dc:creator>Philippe Esling</dc:creator>
  <cp:lastModifiedBy>Microsoft Office User</cp:lastModifiedBy>
  <cp:revision>650</cp:revision>
  <cp:lastPrinted>2020-11-22T15:51:13Z</cp:lastPrinted>
  <dcterms:created xsi:type="dcterms:W3CDTF">2014-03-12T17:42:11Z</dcterms:created>
  <dcterms:modified xsi:type="dcterms:W3CDTF">2020-11-22T15:51:41Z</dcterms:modified>
</cp:coreProperties>
</file>